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2" r:id="rId25"/>
    <p:sldId id="305" r:id="rId26"/>
    <p:sldId id="303" r:id="rId27"/>
    <p:sldId id="30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9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나눔고딕"/>
      </a:defRPr>
    </a:lvl1pPr>
    <a:lvl2pPr indent="228600" latinLnBrk="0">
      <a:defRPr sz="1400">
        <a:latin typeface="+mn-lt"/>
        <a:ea typeface="+mn-ea"/>
        <a:cs typeface="+mn-cs"/>
        <a:sym typeface="나눔고딕"/>
      </a:defRPr>
    </a:lvl2pPr>
    <a:lvl3pPr indent="457200" latinLnBrk="0">
      <a:defRPr sz="1400">
        <a:latin typeface="+mn-lt"/>
        <a:ea typeface="+mn-ea"/>
        <a:cs typeface="+mn-cs"/>
        <a:sym typeface="나눔고딕"/>
      </a:defRPr>
    </a:lvl3pPr>
    <a:lvl4pPr indent="685800" latinLnBrk="0">
      <a:defRPr sz="1400">
        <a:latin typeface="+mn-lt"/>
        <a:ea typeface="+mn-ea"/>
        <a:cs typeface="+mn-cs"/>
        <a:sym typeface="나눔고딕"/>
      </a:defRPr>
    </a:lvl4pPr>
    <a:lvl5pPr indent="914400" latinLnBrk="0">
      <a:defRPr sz="1400">
        <a:latin typeface="+mn-lt"/>
        <a:ea typeface="+mn-ea"/>
        <a:cs typeface="+mn-cs"/>
        <a:sym typeface="나눔고딕"/>
      </a:defRPr>
    </a:lvl5pPr>
    <a:lvl6pPr indent="1143000" latinLnBrk="0">
      <a:defRPr sz="1400">
        <a:latin typeface="+mn-lt"/>
        <a:ea typeface="+mn-ea"/>
        <a:cs typeface="+mn-cs"/>
        <a:sym typeface="나눔고딕"/>
      </a:defRPr>
    </a:lvl6pPr>
    <a:lvl7pPr indent="1371600" latinLnBrk="0">
      <a:defRPr sz="1400">
        <a:latin typeface="+mn-lt"/>
        <a:ea typeface="+mn-ea"/>
        <a:cs typeface="+mn-cs"/>
        <a:sym typeface="나눔고딕"/>
      </a:defRPr>
    </a:lvl7pPr>
    <a:lvl8pPr indent="1600200" latinLnBrk="0">
      <a:defRPr sz="1400">
        <a:latin typeface="+mn-lt"/>
        <a:ea typeface="+mn-ea"/>
        <a:cs typeface="+mn-cs"/>
        <a:sym typeface="나눔고딕"/>
      </a:defRPr>
    </a:lvl8pPr>
    <a:lvl9pPr indent="1828800" latinLnBrk="0">
      <a:defRPr sz="1400">
        <a:latin typeface="+mn-lt"/>
        <a:ea typeface="+mn-ea"/>
        <a:cs typeface="+mn-cs"/>
        <a:sym typeface="나눔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Google Shape;11;p5"/>
          <p:cNvSpPr/>
          <p:nvPr/>
        </p:nvSpPr>
        <p:spPr>
          <a:xfrm>
            <a:off x="9379519" y="6667147"/>
            <a:ext cx="1" cy="79201"/>
          </a:xfrm>
          <a:prstGeom prst="line">
            <a:avLst/>
          </a:prstGeom>
          <a:ln>
            <a:solidFill>
              <a:srgbClr val="D8D8D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33329" y="180948"/>
            <a:ext cx="5214975" cy="322265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>
            <a:lvl1pPr>
              <a:defRPr sz="2000" b="1">
                <a:solidFill>
                  <a:srgbClr val="3F3F3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16" name="Google Shape;14;p6" descr="Google Shape;14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04"/>
            <a:ext cx="9906000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024041" y="695315"/>
            <a:ext cx="7537872" cy="1470026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>
            <a:lvl1pPr algn="r">
              <a:defRPr sz="4400" b="1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7849" y="1604959"/>
            <a:ext cx="5400714" cy="647701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>
            <a:lvl1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•"/>
              <a:defRPr sz="1000">
                <a:solidFill>
                  <a:srgbClr val="595959"/>
                </a:solidFill>
              </a:defRPr>
            </a:lvl1pPr>
            <a:lvl2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–"/>
              <a:defRPr sz="1000">
                <a:solidFill>
                  <a:srgbClr val="595959"/>
                </a:solidFill>
              </a:defRPr>
            </a:lvl2pPr>
            <a:lvl3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•"/>
              <a:defRPr sz="1000">
                <a:solidFill>
                  <a:srgbClr val="595959"/>
                </a:solidFill>
              </a:defRPr>
            </a:lvl3pPr>
            <a:lvl4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–"/>
              <a:defRPr sz="1000">
                <a:solidFill>
                  <a:srgbClr val="595959"/>
                </a:solidFill>
              </a:defRPr>
            </a:lvl4pPr>
            <a:lvl5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»"/>
              <a:defRPr sz="100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2" name="Google Shape;20;p8" descr="Google Shape;20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6388"/>
            <a:ext cx="9906000" cy="90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ctr">
              <a:defRPr sz="800">
                <a:solidFill>
                  <a:srgbClr val="DA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Google Shape;11;p5"/>
          <p:cNvSpPr/>
          <p:nvPr/>
        </p:nvSpPr>
        <p:spPr>
          <a:xfrm>
            <a:off x="9379519" y="6667147"/>
            <a:ext cx="1" cy="79201"/>
          </a:xfrm>
          <a:prstGeom prst="line">
            <a:avLst/>
          </a:prstGeom>
          <a:ln>
            <a:solidFill>
              <a:srgbClr val="D8D8D8"/>
            </a:solidFill>
          </a:ln>
        </p:spPr>
        <p:txBody>
          <a:bodyPr lIns="45719" rIns="45719"/>
          <a:lstStyle/>
          <a:p>
            <a:endParaRPr/>
          </a:p>
        </p:txBody>
      </p:sp>
      <p:graphicFrame>
        <p:nvGraphicFramePr>
          <p:cNvPr id="4" name="Google Shape;16;p7"/>
          <p:cNvGraphicFramePr/>
          <p:nvPr/>
        </p:nvGraphicFramePr>
        <p:xfrm>
          <a:off x="56456" y="44623"/>
          <a:ext cx="9793075" cy="65527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Screen ID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latin typeface="+mn-lt"/>
                          <a:ea typeface="+mn-ea"/>
                          <a:cs typeface="+mn-cs"/>
                        </a:rPr>
                        <a:t>Detail description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Author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Version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Screen Path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5">
                <a:tc gridSpan="4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625">
                <a:tc gridSpan="4">
                  <a:txBody>
                    <a:bodyPr/>
                    <a:lstStyle/>
                    <a:p>
                      <a:pPr algn="l">
                        <a:defRPr b="1">
                          <a:solidFill>
                            <a:srgbClr val="59595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95300" y="92074"/>
            <a:ext cx="89154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45" name="Google Shape;30;g1c5b3192445_6_6"/>
          <p:cNvSpPr txBox="1"/>
          <p:nvPr/>
        </p:nvSpPr>
        <p:spPr>
          <a:xfrm>
            <a:off x="4682111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46" name="Google Shape;32;g1c5b3192445_6_6"/>
          <p:cNvSpPr txBox="1"/>
          <p:nvPr/>
        </p:nvSpPr>
        <p:spPr>
          <a:xfrm>
            <a:off x="7315200" y="1135811"/>
            <a:ext cx="2590800" cy="362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로그인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r>
              <a:t>(1) 일반로그인</a:t>
            </a:r>
          </a:p>
          <a:p>
            <a:pPr>
              <a:lnSpc>
                <a:spcPct val="150000"/>
              </a:lnSpc>
              <a:defRPr sz="1100"/>
            </a:pPr>
            <a:r>
              <a:t>일반회원가입 이후 유저의 아이디와 비밀번호로 로그인 가능 o 회원의 정보를 가져올 수 있어야한다.</a:t>
            </a:r>
            <a:endParaRPr sz="1000"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/>
            </a:pPr>
            <a:r>
              <a:t>(2) 카카오 소셜 로그인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카카오톡 로그인 API 사용하여 구현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회원의 정보를 가져올 수 있어야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카카오통 계정으로 로그인 되어야 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sp>
        <p:nvSpPr>
          <p:cNvPr id="47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pic>
        <p:nvPicPr>
          <p:cNvPr id="4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" y="1594804"/>
            <a:ext cx="7262520" cy="3668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oogle Shape;41;g1c43546b9f8_1_0"/>
          <p:cNvGrpSpPr/>
          <p:nvPr/>
        </p:nvGrpSpPr>
        <p:grpSpPr>
          <a:xfrm>
            <a:off x="2528043" y="2879823"/>
            <a:ext cx="184501" cy="184501"/>
            <a:chOff x="0" y="0"/>
            <a:chExt cx="184500" cy="184500"/>
          </a:xfrm>
        </p:grpSpPr>
        <p:sp>
          <p:nvSpPr>
            <p:cNvPr id="4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4" name="Google Shape;41;g1c43546b9f8_1_0"/>
          <p:cNvGrpSpPr/>
          <p:nvPr/>
        </p:nvGrpSpPr>
        <p:grpSpPr>
          <a:xfrm>
            <a:off x="2528043" y="3793678"/>
            <a:ext cx="184501" cy="184501"/>
            <a:chOff x="0" y="0"/>
            <a:chExt cx="184500" cy="184500"/>
          </a:xfrm>
        </p:grpSpPr>
        <p:sp>
          <p:nvSpPr>
            <p:cNvPr id="5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5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4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5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51" name="Google Shape;32;g1c5b3192445_6_6"/>
          <p:cNvSpPr txBox="1"/>
          <p:nvPr/>
        </p:nvSpPr>
        <p:spPr>
          <a:xfrm>
            <a:off x="7315200" y="360470"/>
            <a:ext cx="2590800" cy="515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8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실시간 객실 상태 관리</a:t>
            </a:r>
          </a:p>
          <a:p>
            <a:pPr>
              <a:defRPr sz="8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800"/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800"/>
            </a:pPr>
            <a:r>
              <a:t>(1) 예약확정-&gt;재실: 새로운 페이지 필요 </a:t>
            </a:r>
          </a:p>
          <a:p>
            <a:pPr indent="457200">
              <a:defRPr sz="800"/>
            </a:pPr>
            <a:r>
              <a:t>(체크인/문자발송 등)</a:t>
            </a:r>
          </a:p>
          <a:p>
            <a:pPr indent="457200">
              <a:defRPr sz="800"/>
            </a:pPr>
            <a:endParaRPr/>
          </a:p>
          <a:p>
            <a:pPr>
              <a:defRPr sz="800"/>
            </a:pPr>
            <a:r>
              <a:t>(2) 재실-&gt;청소요청: 새로운 페이지 필요</a:t>
            </a:r>
          </a:p>
          <a:p>
            <a:pPr indent="457200">
              <a:defRPr sz="800"/>
            </a:pPr>
            <a:r>
              <a:t>(청소요청 등)</a:t>
            </a:r>
          </a:p>
          <a:p>
            <a:pPr indent="457200">
              <a:defRPr sz="800"/>
            </a:pPr>
            <a:endParaRPr/>
          </a:p>
          <a:p>
            <a:pPr>
              <a:defRPr sz="800"/>
            </a:pPr>
            <a:r>
              <a:t>(3) 청소요청-&gt;청소중: 자동</a:t>
            </a:r>
          </a:p>
          <a:p>
            <a:pPr indent="457200">
              <a:defRPr sz="800"/>
            </a:pPr>
            <a:r>
              <a:t>(청소부가 체크리스트에서 청소요청 체크해주면 청소중으로 바뀜)</a:t>
            </a:r>
          </a:p>
          <a:p>
            <a:pPr>
              <a:defRPr sz="800"/>
            </a:pPr>
            <a:r>
              <a:t>(3) 청소중-&gt;재실: 자동</a:t>
            </a:r>
          </a:p>
          <a:p>
            <a:pPr indent="457200">
              <a:defRPr sz="800"/>
            </a:pPr>
            <a:r>
              <a:t>(청소부가 체크리스트에서 </a:t>
            </a:r>
          </a:p>
          <a:p>
            <a:pPr indent="457200">
              <a:defRPr sz="800"/>
            </a:pPr>
            <a:r>
              <a:t>청소완료 체크해주면</a:t>
            </a:r>
          </a:p>
          <a:p>
            <a:pPr indent="457200">
              <a:defRPr sz="800"/>
            </a:pPr>
            <a:r>
              <a:t>재실로 바뀜)</a:t>
            </a:r>
          </a:p>
          <a:p>
            <a:pPr>
              <a:defRPr sz="800"/>
            </a:pPr>
            <a:br/>
            <a:r>
              <a:t>(4) 퇴실-&gt;청소중: 자동</a:t>
            </a:r>
          </a:p>
          <a:p>
            <a:pPr indent="457200">
              <a:defRPr sz="800"/>
            </a:pPr>
            <a:r>
              <a:t>(청소부가 체크리스트에서 청소요청 체크해주면 청소중으로 바뀜)</a:t>
            </a:r>
          </a:p>
          <a:p>
            <a:pPr>
              <a:defRPr sz="800"/>
            </a:pPr>
            <a:r>
              <a:t>(4) 청소중-&gt;공실: 자동</a:t>
            </a:r>
          </a:p>
          <a:p>
            <a:pPr indent="457200">
              <a:defRPr sz="800"/>
            </a:pPr>
            <a:r>
              <a:t>(청소부가 체크리스트에서 </a:t>
            </a:r>
          </a:p>
          <a:p>
            <a:pPr indent="457200">
              <a:defRPr sz="800"/>
            </a:pPr>
            <a:r>
              <a:t>청소완료 체크해주면</a:t>
            </a:r>
          </a:p>
          <a:p>
            <a:pPr indent="457200">
              <a:defRPr sz="800"/>
            </a:pPr>
            <a:r>
              <a:t>공실로 바뀜)</a:t>
            </a:r>
          </a:p>
          <a:p>
            <a:pPr indent="457200">
              <a:defRPr sz="800"/>
            </a:pPr>
            <a:br/>
            <a:r>
              <a:t>// 재실-&gt;퇴실예정: 자동</a:t>
            </a:r>
          </a:p>
          <a:p>
            <a:pPr indent="457200">
              <a:defRPr sz="800"/>
            </a:pPr>
            <a:r>
              <a:t>(SMS 30분 전 고지, 객실상태엔 존재X)</a:t>
            </a:r>
          </a:p>
          <a:p>
            <a:pPr>
              <a:defRPr sz="8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graphicFrame>
        <p:nvGraphicFramePr>
          <p:cNvPr id="152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5" y="1497605"/>
            <a:ext cx="7135636" cy="406262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메인화면</a:t>
            </a:r>
          </a:p>
        </p:txBody>
      </p:sp>
      <p:sp>
        <p:nvSpPr>
          <p:cNvPr id="15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pic>
        <p:nvPicPr>
          <p:cNvPr id="156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8997" y="6597008"/>
            <a:ext cx="209620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6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61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2" name="Google Shape;32;g1c5b3192445_6_6"/>
          <p:cNvSpPr txBox="1"/>
          <p:nvPr/>
        </p:nvSpPr>
        <p:spPr>
          <a:xfrm>
            <a:off x="7315200" y="1277893"/>
            <a:ext cx="2590800" cy="343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 컨디션 상태 관리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(1) 예약확정-&gt;재실: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새로운 페이지 필요 </a:t>
            </a:r>
          </a:p>
          <a:p>
            <a:pPr indent="457200">
              <a:defRPr sz="1000"/>
            </a:pPr>
            <a:r>
              <a:t>(체크인/문자발송 등)</a:t>
            </a:r>
          </a:p>
          <a:p>
            <a:pPr indent="457200">
              <a:defRPr sz="1000"/>
            </a:pPr>
            <a:endParaRPr/>
          </a:p>
          <a:p>
            <a:pPr indent="457200">
              <a:defRPr sz="1000"/>
            </a:pPr>
            <a:r>
              <a:t>예약 확정 블록 클릭 시, 체크인과 문자발송 등을 수행할 수 있는 새로운 페이지 요청</a:t>
            </a:r>
          </a:p>
          <a:p>
            <a:pPr indent="457200"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163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" y="1513839"/>
            <a:ext cx="7120208" cy="4053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Google Shape;41;g1c43546b9f8_1_0"/>
          <p:cNvGrpSpPr/>
          <p:nvPr/>
        </p:nvGrpSpPr>
        <p:grpSpPr>
          <a:xfrm>
            <a:off x="3257024" y="4126962"/>
            <a:ext cx="184501" cy="184501"/>
            <a:chOff x="0" y="0"/>
            <a:chExt cx="184500" cy="184500"/>
          </a:xfrm>
        </p:grpSpPr>
        <p:sp>
          <p:nvSpPr>
            <p:cNvPr id="16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6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16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170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7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75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Google Shape;32;g1c5b3192445_6_6"/>
          <p:cNvSpPr txBox="1"/>
          <p:nvPr/>
        </p:nvSpPr>
        <p:spPr>
          <a:xfrm>
            <a:off x="7315200" y="1277893"/>
            <a:ext cx="2590800" cy="312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초기화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초기화 여부를 묻는 모달창이 열리고 ok버튼 클릭시 정보가 모두 초기화 됨</a:t>
            </a:r>
          </a:p>
          <a:p>
            <a:pPr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 저장   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 저장 여부를 묻는 모달창이 열리고 ok버튼 클릭시 객실정보 수정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7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17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180" name="스크린샷 2023-05-21 오전 12.36.58.png" descr="스크린샷 2023-05-21 오전 12.36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" y="1996219"/>
            <a:ext cx="6906512" cy="38240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oogle Shape;41;g1c43546b9f8_1_0"/>
          <p:cNvGrpSpPr/>
          <p:nvPr/>
        </p:nvGrpSpPr>
        <p:grpSpPr>
          <a:xfrm>
            <a:off x="4749177" y="2524195"/>
            <a:ext cx="184501" cy="184501"/>
            <a:chOff x="0" y="0"/>
            <a:chExt cx="184500" cy="184500"/>
          </a:xfrm>
        </p:grpSpPr>
        <p:sp>
          <p:nvSpPr>
            <p:cNvPr id="18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6" name="Google Shape;41;g1c43546b9f8_1_0"/>
          <p:cNvGrpSpPr/>
          <p:nvPr/>
        </p:nvGrpSpPr>
        <p:grpSpPr>
          <a:xfrm>
            <a:off x="5214102" y="2524195"/>
            <a:ext cx="184501" cy="184501"/>
            <a:chOff x="0" y="0"/>
            <a:chExt cx="184500" cy="184500"/>
          </a:xfrm>
        </p:grpSpPr>
        <p:sp>
          <p:nvSpPr>
            <p:cNvPr id="18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187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1" y="2526351"/>
            <a:ext cx="1068366" cy="240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9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92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3" name="Google Shape;32;g1c5b3192445_6_6"/>
          <p:cNvSpPr txBox="1"/>
          <p:nvPr/>
        </p:nvSpPr>
        <p:spPr>
          <a:xfrm>
            <a:off x="7315200" y="1277892"/>
            <a:ext cx="2590800" cy="289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도착하지 않았을 때,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194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6" y="1452104"/>
            <a:ext cx="7147984" cy="39537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oogle Shape;41;g1c43546b9f8_1_0"/>
          <p:cNvGrpSpPr/>
          <p:nvPr/>
        </p:nvGrpSpPr>
        <p:grpSpPr>
          <a:xfrm>
            <a:off x="5811325" y="1962883"/>
            <a:ext cx="184501" cy="184501"/>
            <a:chOff x="0" y="0"/>
            <a:chExt cx="184500" cy="184500"/>
          </a:xfrm>
        </p:grpSpPr>
        <p:sp>
          <p:nvSpPr>
            <p:cNvPr id="19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9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9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0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01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0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06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" name="Google Shape;32;g1c5b3192445_6_6"/>
          <p:cNvSpPr txBox="1"/>
          <p:nvPr/>
        </p:nvSpPr>
        <p:spPr>
          <a:xfrm>
            <a:off x="7315200" y="1277892"/>
            <a:ext cx="2590800" cy="321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제목, 발송내용 등 입력 후 전송버튼</a:t>
            </a:r>
          </a:p>
          <a:p>
            <a:pPr>
              <a:lnSpc>
                <a:spcPct val="150000"/>
              </a:lnSpc>
              <a:defRPr sz="1000"/>
            </a:pPr>
            <a:r>
              <a:t>클릭하면 객실정보에 입력된 고객에게 </a:t>
            </a:r>
          </a:p>
          <a:p>
            <a:pPr>
              <a:lnSpc>
                <a:spcPct val="150000"/>
              </a:lnSpc>
              <a:defRPr sz="1000"/>
            </a:pPr>
            <a:r>
              <a:t>문자 수신 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8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" y="1475103"/>
            <a:ext cx="7230245" cy="408063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10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11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12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5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" y="1503680"/>
            <a:ext cx="7208255" cy="401546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1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18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" name="Google Shape;32;g1c5b3192445_6_6"/>
          <p:cNvSpPr txBox="1"/>
          <p:nvPr/>
        </p:nvSpPr>
        <p:spPr>
          <a:xfrm>
            <a:off x="7315200" y="1277893"/>
            <a:ext cx="2590800" cy="336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(4) 알림톡 전송: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카카오 채널 이용하여 알림톡 전송 가능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(5) 체크인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고객이 도착하면 체크인 버튼 클릭 (예약확정 -&gt; 재실 ) 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222" name="Google Shape;41;g1c43546b9f8_1_0"/>
          <p:cNvGrpSpPr/>
          <p:nvPr/>
        </p:nvGrpSpPr>
        <p:grpSpPr>
          <a:xfrm>
            <a:off x="6268525" y="2135602"/>
            <a:ext cx="184501" cy="184501"/>
            <a:chOff x="0" y="0"/>
            <a:chExt cx="184500" cy="184500"/>
          </a:xfrm>
        </p:grpSpPr>
        <p:sp>
          <p:nvSpPr>
            <p:cNvPr id="22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5" name="Google Shape;41;g1c43546b9f8_1_0"/>
          <p:cNvGrpSpPr/>
          <p:nvPr/>
        </p:nvGrpSpPr>
        <p:grpSpPr>
          <a:xfrm>
            <a:off x="6741266" y="2135602"/>
            <a:ext cx="184501" cy="184501"/>
            <a:chOff x="0" y="0"/>
            <a:chExt cx="184500" cy="184500"/>
          </a:xfrm>
        </p:grpSpPr>
        <p:sp>
          <p:nvSpPr>
            <p:cNvPr id="22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226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01" y="5181863"/>
            <a:ext cx="496371" cy="6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370" y="5181863"/>
            <a:ext cx="511262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직선 화살표 연결선 11"/>
          <p:cNvSpPr/>
          <p:nvPr/>
        </p:nvSpPr>
        <p:spPr>
          <a:xfrm>
            <a:off x="4884571" y="5524358"/>
            <a:ext cx="564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rgbClr val="BE4B48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31" name="Google Shape;41;g1c43546b9f8_1_0"/>
          <p:cNvGrpSpPr/>
          <p:nvPr/>
        </p:nvGrpSpPr>
        <p:grpSpPr>
          <a:xfrm>
            <a:off x="4231987" y="5078102"/>
            <a:ext cx="184501" cy="184501"/>
            <a:chOff x="0" y="0"/>
            <a:chExt cx="184500" cy="184500"/>
          </a:xfrm>
        </p:grpSpPr>
        <p:sp>
          <p:nvSpPr>
            <p:cNvPr id="22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33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34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35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9" y="20332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241" name="Google Shape;32;g1c5b3192445_6_6"/>
          <p:cNvSpPr txBox="1"/>
          <p:nvPr/>
        </p:nvSpPr>
        <p:spPr>
          <a:xfrm>
            <a:off x="7315200" y="1277893"/>
            <a:ext cx="2590800" cy="352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 컨디션 상태 관리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재실-&gt;청소요청: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새로운 페이지 필요     (청소요청 등)</a:t>
            </a:r>
          </a:p>
          <a:p>
            <a:pPr>
              <a:lnSpc>
                <a:spcPct val="150000"/>
              </a:lnSpc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/>
            </a:pPr>
            <a:r>
              <a:t>재실 블록 클릭 시, 청소등록과 문자발송 등을 수행할 수 있는 새로운 페이지 요청</a:t>
            </a:r>
          </a:p>
          <a:p>
            <a:pPr>
              <a:defRPr sz="1000"/>
            </a:pPr>
            <a:r>
              <a:t> 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242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732"/>
            <a:ext cx="7222701" cy="409901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3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6" name="Google Shape;41;g1c43546b9f8_1_0"/>
          <p:cNvGrpSpPr/>
          <p:nvPr/>
        </p:nvGrpSpPr>
        <p:grpSpPr>
          <a:xfrm>
            <a:off x="2596624" y="3283682"/>
            <a:ext cx="184501" cy="184501"/>
            <a:chOff x="0" y="0"/>
            <a:chExt cx="184500" cy="184500"/>
          </a:xfrm>
        </p:grpSpPr>
        <p:sp>
          <p:nvSpPr>
            <p:cNvPr id="24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4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4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50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840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5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55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32;g1c5b3192445_6_6"/>
          <p:cNvSpPr txBox="1"/>
          <p:nvPr/>
        </p:nvSpPr>
        <p:spPr>
          <a:xfrm>
            <a:off x="7315200" y="1277892"/>
            <a:ext cx="2590800" cy="263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초기화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객실정보가 모두 초기화 됨</a:t>
            </a:r>
          </a:p>
          <a:p>
            <a:pPr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 저장   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객실정보 수정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257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Google Shape;41;g1c43546b9f8_1_0"/>
          <p:cNvGrpSpPr/>
          <p:nvPr/>
        </p:nvGrpSpPr>
        <p:grpSpPr>
          <a:xfrm>
            <a:off x="4852144" y="2074642"/>
            <a:ext cx="184501" cy="184501"/>
            <a:chOff x="0" y="0"/>
            <a:chExt cx="184500" cy="184500"/>
          </a:xfrm>
        </p:grpSpPr>
        <p:sp>
          <p:nvSpPr>
            <p:cNvPr id="25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3" name="Google Shape;41;g1c43546b9f8_1_0"/>
          <p:cNvGrpSpPr/>
          <p:nvPr/>
        </p:nvGrpSpPr>
        <p:grpSpPr>
          <a:xfrm>
            <a:off x="5370303" y="2064483"/>
            <a:ext cx="184501" cy="184501"/>
            <a:chOff x="0" y="0"/>
            <a:chExt cx="184500" cy="184500"/>
          </a:xfrm>
        </p:grpSpPr>
        <p:sp>
          <p:nvSpPr>
            <p:cNvPr id="26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6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6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66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67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9" y="20078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7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72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3" name="Google Shape;32;g1c5b3192445_6_6"/>
          <p:cNvSpPr txBox="1"/>
          <p:nvPr/>
        </p:nvSpPr>
        <p:spPr>
          <a:xfrm>
            <a:off x="7315200" y="1277892"/>
            <a:ext cx="2590800" cy="288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입실 후 공지사항이 있다면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7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oogle Shape;41;g1c43546b9f8_1_0"/>
          <p:cNvGrpSpPr/>
          <p:nvPr/>
        </p:nvGrpSpPr>
        <p:grpSpPr>
          <a:xfrm>
            <a:off x="5817344" y="2074642"/>
            <a:ext cx="184501" cy="184501"/>
            <a:chOff x="0" y="0"/>
            <a:chExt cx="184500" cy="184500"/>
          </a:xfrm>
        </p:grpSpPr>
        <p:sp>
          <p:nvSpPr>
            <p:cNvPr id="27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7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 메인화면 &gt; 객실관리 &gt; 실시간 객실상태</a:t>
            </a:r>
          </a:p>
        </p:txBody>
      </p:sp>
      <p:pic>
        <p:nvPicPr>
          <p:cNvPr id="279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8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409699"/>
            <a:ext cx="7118658" cy="397002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8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85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6" name="Google Shape;32;g1c5b3192445_6_6"/>
          <p:cNvSpPr txBox="1"/>
          <p:nvPr/>
        </p:nvSpPr>
        <p:spPr>
          <a:xfrm>
            <a:off x="7315200" y="1277892"/>
            <a:ext cx="2590800" cy="288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입실 후 공지사항이 있다면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8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 메인화면 &gt; 객실관리 &gt; 실시간 객실상태</a:t>
            </a:r>
          </a:p>
        </p:txBody>
      </p:sp>
      <p:pic>
        <p:nvPicPr>
          <p:cNvPr id="288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61" name="Google Shape;30;g1c5b3192445_6_6"/>
          <p:cNvSpPr txBox="1"/>
          <p:nvPr/>
        </p:nvSpPr>
        <p:spPr>
          <a:xfrm>
            <a:off x="4682111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62" name="Google Shape;32;g1c5b3192445_6_6"/>
          <p:cNvSpPr txBox="1"/>
          <p:nvPr/>
        </p:nvSpPr>
        <p:spPr>
          <a:xfrm>
            <a:off x="7315200" y="797609"/>
            <a:ext cx="2590800" cy="362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일반 회원가입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이름, 아이디, 비밀번호,  비밀번호확인(체크), 연락처, 이메일 등을 기재하여 회원가입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아이디는 쓰는 유저가 없는지 중복 체크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비밀번호는 본인이 입력한게 맞는지 확인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이메일은 본인 인증 절차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공란 없이 모든 조건이 만족되면 회원가입 완료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6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4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5" y="1062312"/>
            <a:ext cx="7106606" cy="533848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6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91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92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9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" name="Google Shape;32;g1c5b3192445_6_6"/>
          <p:cNvSpPr txBox="1"/>
          <p:nvPr/>
        </p:nvSpPr>
        <p:spPr>
          <a:xfrm>
            <a:off x="7315200" y="1277893"/>
            <a:ext cx="2590800" cy="3817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(4) 알림톡 전송: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카카오 채널 이용하여 알림톡 전송 가능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(5) 청소등록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객실에 머무는 고객이 청소요청 원한다면 청소등록 클릭</a:t>
            </a: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endParaRPr b="0">
              <a:latin typeface="+mn-lt"/>
              <a:ea typeface="+mn-ea"/>
              <a:cs typeface="+mn-cs"/>
              <a:sym typeface="나눔고딕"/>
            </a:endParaRPr>
          </a:p>
        </p:txBody>
      </p:sp>
      <p:pic>
        <p:nvPicPr>
          <p:cNvPr id="295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oogle Shape;41;g1c43546b9f8_1_0"/>
          <p:cNvGrpSpPr/>
          <p:nvPr/>
        </p:nvGrpSpPr>
        <p:grpSpPr>
          <a:xfrm>
            <a:off x="6268525" y="2135602"/>
            <a:ext cx="184501" cy="184501"/>
            <a:chOff x="0" y="0"/>
            <a:chExt cx="184500" cy="184500"/>
          </a:xfrm>
        </p:grpSpPr>
        <p:sp>
          <p:nvSpPr>
            <p:cNvPr id="29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01" name="Google Shape;41;g1c43546b9f8_1_0"/>
          <p:cNvGrpSpPr/>
          <p:nvPr/>
        </p:nvGrpSpPr>
        <p:grpSpPr>
          <a:xfrm>
            <a:off x="6741266" y="2135602"/>
            <a:ext cx="184501" cy="184501"/>
            <a:chOff x="0" y="0"/>
            <a:chExt cx="184500" cy="184500"/>
          </a:xfrm>
        </p:grpSpPr>
        <p:sp>
          <p:nvSpPr>
            <p:cNvPr id="29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302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38" y="5170351"/>
            <a:ext cx="511262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직선 화살표 연결선 7"/>
          <p:cNvSpPr/>
          <p:nvPr/>
        </p:nvSpPr>
        <p:spPr>
          <a:xfrm>
            <a:off x="4953000" y="5486400"/>
            <a:ext cx="490711" cy="0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06" name="Google Shape;41;g1c43546b9f8_1_0"/>
          <p:cNvGrpSpPr/>
          <p:nvPr/>
        </p:nvGrpSpPr>
        <p:grpSpPr>
          <a:xfrm>
            <a:off x="4231987" y="5078102"/>
            <a:ext cx="184501" cy="184501"/>
            <a:chOff x="0" y="0"/>
            <a:chExt cx="184500" cy="184500"/>
          </a:xfrm>
        </p:grpSpPr>
        <p:sp>
          <p:nvSpPr>
            <p:cNvPr id="30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307" name="그림 18" descr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0" y="5143905"/>
            <a:ext cx="522368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0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1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311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29" y="20459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1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1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316" name="Google Shape;32;g1c5b3192445_6_6"/>
          <p:cNvSpPr txBox="1"/>
          <p:nvPr/>
        </p:nvSpPr>
        <p:spPr>
          <a:xfrm>
            <a:off x="7315200" y="360469"/>
            <a:ext cx="2590800" cy="3608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defRPr sz="10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객실에서 청소요청 할 때 상태변화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재실 -&gt; 청소요청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객실에 머무는 고객이 청소요청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청소요청 -&gt; 청소 중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하우스키핑이 체크리스트에서 청소요청 체크해주면 청소 중으로 변경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3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청소 중 -&gt; 재실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: 하우스키핑이 체크리스트에서 청소완료 체크해주면 재실로 변경</a:t>
            </a: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br/>
            <a:r>
              <a:t>2. 퇴실 후 청소할 때 상태변화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퇴실 -&gt; 청소 중: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하우스키핑이 체크리스트에서 청소요청 체크해주면 청소중으로 변경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청소 중 -&gt; 공실: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 하우스키핑이 체크리스트에서 청소완료 체크해주면 공실로 변경</a:t>
            </a:r>
            <a:endParaRPr sz="800"/>
          </a:p>
        </p:txBody>
      </p:sp>
      <p:graphicFrame>
        <p:nvGraphicFramePr>
          <p:cNvPr id="317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8" name="직사각형 1"/>
          <p:cNvSpPr/>
          <p:nvPr/>
        </p:nvSpPr>
        <p:spPr>
          <a:xfrm>
            <a:off x="532661" y="1338605"/>
            <a:ext cx="6249973" cy="20055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직사각형 2"/>
          <p:cNvSpPr/>
          <p:nvPr/>
        </p:nvSpPr>
        <p:spPr>
          <a:xfrm>
            <a:off x="532661" y="3734585"/>
            <a:ext cx="6249973" cy="20055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2" name="Google Shape;41;g1c43546b9f8_1_0"/>
          <p:cNvGrpSpPr/>
          <p:nvPr/>
        </p:nvGrpSpPr>
        <p:grpSpPr>
          <a:xfrm>
            <a:off x="664652" y="1440324"/>
            <a:ext cx="184501" cy="184501"/>
            <a:chOff x="0" y="0"/>
            <a:chExt cx="184500" cy="184500"/>
          </a:xfrm>
        </p:grpSpPr>
        <p:sp>
          <p:nvSpPr>
            <p:cNvPr id="32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5" name="Google Shape;41;g1c43546b9f8_1_0"/>
          <p:cNvGrpSpPr/>
          <p:nvPr/>
        </p:nvGrpSpPr>
        <p:grpSpPr>
          <a:xfrm>
            <a:off x="694504" y="3826878"/>
            <a:ext cx="184501" cy="184501"/>
            <a:chOff x="0" y="0"/>
            <a:chExt cx="184500" cy="184500"/>
          </a:xfrm>
        </p:grpSpPr>
        <p:sp>
          <p:nvSpPr>
            <p:cNvPr id="32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326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39" y="1859801"/>
            <a:ext cx="1722270" cy="82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05" y="1842331"/>
            <a:ext cx="678546" cy="83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004" y="1886417"/>
            <a:ext cx="631233" cy="79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그림 18" descr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48" y="1859799"/>
            <a:ext cx="1722270" cy="823032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직선 화살표 연결선 20"/>
          <p:cNvSpPr/>
          <p:nvPr/>
        </p:nvSpPr>
        <p:spPr>
          <a:xfrm>
            <a:off x="2158737" y="2258214"/>
            <a:ext cx="581770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직선 화살표 연결선 21"/>
          <p:cNvSpPr/>
          <p:nvPr/>
        </p:nvSpPr>
        <p:spPr>
          <a:xfrm>
            <a:off x="3394450" y="2271315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직선 화살표 연결선 22"/>
          <p:cNvSpPr/>
          <p:nvPr/>
        </p:nvSpPr>
        <p:spPr>
          <a:xfrm>
            <a:off x="4618525" y="2284625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3" name="그림 24" descr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093" y="4290178"/>
            <a:ext cx="639227" cy="83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32" y="4325528"/>
            <a:ext cx="631233" cy="79641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직선 화살표 연결선 30"/>
          <p:cNvSpPr/>
          <p:nvPr/>
        </p:nvSpPr>
        <p:spPr>
          <a:xfrm>
            <a:off x="2767294" y="4706058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6" name="그림 32" descr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404" y="4317279"/>
            <a:ext cx="609867" cy="796415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직선 화살표 연결선 33"/>
          <p:cNvSpPr/>
          <p:nvPr/>
        </p:nvSpPr>
        <p:spPr>
          <a:xfrm>
            <a:off x="4000410" y="4706058"/>
            <a:ext cx="581770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3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4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4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4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4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" y="1409706"/>
            <a:ext cx="7234957" cy="405744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Google Shape;32;g1c5b3192445_6_6"/>
          <p:cNvSpPr txBox="1"/>
          <p:nvPr/>
        </p:nvSpPr>
        <p:spPr>
          <a:xfrm>
            <a:off x="7315200" y="1277893"/>
            <a:ext cx="2590800" cy="344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객실현황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7가지 실시간 객실 상태에서 예약확정, 퇴실예정, 체크인 세가지를 Full</a:t>
            </a:r>
            <a:br/>
            <a:r>
              <a:t>Calendar API 이용하여 2주/3주/1달/오늘 확인 가능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34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4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50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객실현황</a:t>
            </a:r>
          </a:p>
        </p:txBody>
      </p:sp>
      <p:pic>
        <p:nvPicPr>
          <p:cNvPr id="351" name="스크린샷 2023-05-21 오전 12.51.35.png" descr="스크린샷 2023-05-21 오전 12.51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" y="2033910"/>
            <a:ext cx="1095388" cy="236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D9A0B6-481C-2FD2-E6BF-B179C0DF8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00" y="1865080"/>
            <a:ext cx="1106593" cy="35832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>
            <p:extLst>
              <p:ext uri="{D42A27DB-BD31-4B8C-83A1-F6EECF244321}">
                <p14:modId xmlns:p14="http://schemas.microsoft.com/office/powerpoint/2010/main" val="2535345470"/>
              </p:ext>
            </p:extLst>
          </p:nvPr>
        </p:nvGraphicFramePr>
        <p:xfrm>
          <a:off x="7315200" y="4667234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 err="1">
                          <a:solidFill>
                            <a:srgbClr val="7F7F7F"/>
                          </a:solidFill>
                        </a:rPr>
                        <a:t>분석</a:t>
                      </a:r>
                      <a:endParaRPr sz="900" dirty="0">
                        <a:solidFill>
                          <a:srgbClr val="7F7F7F"/>
                        </a:solidFill>
                      </a:endParaRP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220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객실</a:t>
            </a:r>
            <a:r>
              <a:rPr dirty="0"/>
              <a:t> </a:t>
            </a:r>
            <a:r>
              <a:rPr dirty="0" err="1"/>
              <a:t>청소상태</a:t>
            </a:r>
            <a:endParaRPr dirty="0"/>
          </a:p>
          <a:p>
            <a:pPr lvl="1">
              <a:defRPr sz="1000"/>
            </a:pPr>
            <a:br>
              <a:rPr dirty="0"/>
            </a:br>
            <a:br>
              <a:rPr dirty="0"/>
            </a:br>
            <a:br>
              <a:rPr dirty="0"/>
            </a:br>
            <a:r>
              <a:rPr dirty="0" err="1"/>
              <a:t>청소완료</a:t>
            </a:r>
            <a:r>
              <a:rPr dirty="0"/>
              <a:t> 후 </a:t>
            </a:r>
            <a:r>
              <a:rPr dirty="0" err="1"/>
              <a:t>청소상태를</a:t>
            </a:r>
            <a:r>
              <a:rPr dirty="0"/>
              <a:t> </a:t>
            </a:r>
            <a:r>
              <a:rPr dirty="0" err="1"/>
              <a:t>보고</a:t>
            </a:r>
            <a:r>
              <a:rPr dirty="0"/>
              <a:t> </a:t>
            </a:r>
            <a:r>
              <a:rPr dirty="0" err="1"/>
              <a:t>받는</a:t>
            </a:r>
            <a:r>
              <a:rPr dirty="0"/>
              <a:t> </a:t>
            </a:r>
            <a:r>
              <a:rPr dirty="0" err="1"/>
              <a:t>페이지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dirty="0" err="1"/>
              <a:t>관리자의</a:t>
            </a:r>
            <a:r>
              <a:rPr dirty="0"/>
              <a:t> </a:t>
            </a:r>
            <a:r>
              <a:rPr dirty="0" err="1"/>
              <a:t>청소상태</a:t>
            </a:r>
            <a:r>
              <a:rPr dirty="0"/>
              <a:t> </a:t>
            </a:r>
            <a:r>
              <a:rPr dirty="0" err="1"/>
              <a:t>확인여부에</a:t>
            </a:r>
            <a:r>
              <a:rPr dirty="0"/>
              <a:t> </a:t>
            </a:r>
            <a:r>
              <a:rPr dirty="0" err="1"/>
              <a:t>따라</a:t>
            </a:r>
            <a:r>
              <a:rPr dirty="0"/>
              <a:t> </a:t>
            </a:r>
            <a:r>
              <a:rPr dirty="0" err="1"/>
              <a:t>미확인</a:t>
            </a:r>
            <a:r>
              <a:rPr dirty="0"/>
              <a:t>, </a:t>
            </a:r>
            <a:r>
              <a:rPr dirty="0" err="1"/>
              <a:t>확인으로</a:t>
            </a:r>
            <a:r>
              <a:rPr dirty="0"/>
              <a:t> </a:t>
            </a:r>
            <a:r>
              <a:rPr dirty="0" err="1"/>
              <a:t>상태변경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dirty="0" err="1"/>
              <a:t>객실명</a:t>
            </a:r>
            <a:r>
              <a:rPr dirty="0"/>
              <a:t>, </a:t>
            </a:r>
            <a:r>
              <a:rPr dirty="0" err="1"/>
              <a:t>등록일으로</a:t>
            </a:r>
            <a:r>
              <a:rPr dirty="0"/>
              <a:t> </a:t>
            </a:r>
            <a:r>
              <a:rPr dirty="0" err="1"/>
              <a:t>검색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lvl="1">
              <a:defRPr sz="1000"/>
            </a:pPr>
            <a:br>
              <a:rPr dirty="0"/>
            </a:br>
            <a:endParaRPr dirty="0"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36550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 청소상태</a:t>
            </a:r>
          </a:p>
        </p:txBody>
      </p:sp>
      <p:pic>
        <p:nvPicPr>
          <p:cNvPr id="361" name="스크린샷 2023-05-21 오전 12.26.45.png" descr="스크린샷 2023-05-21 오전 12.26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7" y="1777652"/>
            <a:ext cx="6870586" cy="386269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E467586-F435-C7A4-631D-13BF38F0E55C}"/>
              </a:ext>
            </a:extLst>
          </p:cNvPr>
          <p:cNvSpPr/>
          <p:nvPr/>
        </p:nvSpPr>
        <p:spPr>
          <a:xfrm rot="10800000">
            <a:off x="4152207" y="3956861"/>
            <a:ext cx="90611" cy="78113"/>
          </a:xfrm>
          <a:prstGeom prst="triangl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i="0" u="none" strike="noStrike" normalizeH="0" baseline="0" dirty="0">
              <a:uFillTx/>
              <a:latin typeface="+mn-lt"/>
              <a:ea typeface="+mn-ea"/>
              <a:cs typeface="+mn-cs"/>
              <a:sym typeface="나눔고딕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4960EE0-51DF-E8A2-63AE-747AAB91F7ED}"/>
              </a:ext>
            </a:extLst>
          </p:cNvPr>
          <p:cNvSpPr/>
          <p:nvPr/>
        </p:nvSpPr>
        <p:spPr>
          <a:xfrm rot="10800000">
            <a:off x="4150532" y="4177698"/>
            <a:ext cx="90611" cy="78113"/>
          </a:xfrm>
          <a:prstGeom prst="triangl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i="0" u="none" strike="noStrike" normalizeH="0" baseline="0" dirty="0">
              <a:uFillTx/>
              <a:latin typeface="+mn-lt"/>
              <a:ea typeface="+mn-ea"/>
              <a:cs typeface="+mn-cs"/>
              <a:sym typeface="나눔고딕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4B323029-9047-6E98-C2BD-477D7D9BEBC1}"/>
              </a:ext>
            </a:extLst>
          </p:cNvPr>
          <p:cNvSpPr/>
          <p:nvPr/>
        </p:nvSpPr>
        <p:spPr>
          <a:xfrm rot="10800000">
            <a:off x="4157973" y="4391903"/>
            <a:ext cx="90611" cy="78113"/>
          </a:xfrm>
          <a:prstGeom prst="triangl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i="0" u="none" strike="noStrike" normalizeH="0" baseline="0" dirty="0">
              <a:uFillTx/>
              <a:latin typeface="+mn-lt"/>
              <a:ea typeface="+mn-ea"/>
              <a:cs typeface="+mn-cs"/>
              <a:sym typeface="나눔고딕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0F4EFD46-FA26-FCBC-F5D9-712634189752}"/>
              </a:ext>
            </a:extLst>
          </p:cNvPr>
          <p:cNvSpPr/>
          <p:nvPr/>
        </p:nvSpPr>
        <p:spPr>
          <a:xfrm rot="10800000">
            <a:off x="4156341" y="4620229"/>
            <a:ext cx="90611" cy="78113"/>
          </a:xfrm>
          <a:prstGeom prst="triangl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i="0" u="none" strike="noStrike" normalizeH="0" baseline="0" dirty="0">
              <a:uFillTx/>
              <a:latin typeface="+mn-lt"/>
              <a:ea typeface="+mn-ea"/>
              <a:cs typeface="+mn-cs"/>
              <a:sym typeface="나눔고딕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9CA06C-340D-EEBC-8439-92345248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3" y="2172648"/>
            <a:ext cx="1058955" cy="34883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/>
        </p:nvGraphicFramePr>
        <p:xfrm>
          <a:off x="7315200" y="4667234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 err="1">
                          <a:solidFill>
                            <a:srgbClr val="7F7F7F"/>
                          </a:solidFill>
                        </a:rPr>
                        <a:t>분석</a:t>
                      </a:r>
                      <a:endParaRPr sz="900" dirty="0">
                        <a:solidFill>
                          <a:srgbClr val="7F7F7F"/>
                        </a:solidFill>
                      </a:endParaRP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/>
              <a:t>청소 파견 직원 관리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ko-KR" altLang="en-US" dirty="0"/>
              <a:t>청소파견업체의 정보를 등록하고 수정할 수 있는 메뉴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</a:t>
            </a:r>
            <a:r>
              <a:rPr lang="en-US" dirty="0"/>
              <a:t> </a:t>
            </a:r>
            <a:r>
              <a:rPr lang="ko-KR" altLang="en-US" dirty="0"/>
              <a:t>직원 삭제</a:t>
            </a:r>
            <a:r>
              <a:rPr lang="en-US" altLang="ko-KR" dirty="0"/>
              <a:t>, </a:t>
            </a:r>
            <a:r>
              <a:rPr lang="ko-KR" altLang="en-US" dirty="0"/>
              <a:t>직원 수정</a:t>
            </a:r>
            <a:r>
              <a:rPr lang="en-US" altLang="ko-KR" dirty="0"/>
              <a:t>, </a:t>
            </a:r>
            <a:r>
              <a:rPr lang="ko-KR" altLang="en-US" dirty="0"/>
              <a:t>직원 추가가 가능</a:t>
            </a: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lang="ko-KR" altLang="en-US" dirty="0"/>
              <a:t>직원번호</a:t>
            </a:r>
            <a:r>
              <a:rPr lang="en-US" altLang="ko-KR" dirty="0"/>
              <a:t>, </a:t>
            </a:r>
            <a:r>
              <a:rPr lang="ko-KR" altLang="en-US" dirty="0"/>
              <a:t>소속</a:t>
            </a:r>
            <a:r>
              <a:rPr lang="en-US" altLang="ko-KR" dirty="0"/>
              <a:t>,</a:t>
            </a:r>
            <a:r>
              <a:rPr lang="ko-KR" altLang="en-US" dirty="0"/>
              <a:t>이름으로 검색이 가능</a:t>
            </a:r>
            <a:endParaRPr dirty="0"/>
          </a:p>
          <a:p>
            <a:pPr lvl="1">
              <a:defRPr sz="1000"/>
            </a:pPr>
            <a:br>
              <a:rPr dirty="0"/>
            </a:br>
            <a:endParaRPr dirty="0"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11614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rPr dirty="0" err="1"/>
              <a:t>메인화면</a:t>
            </a:r>
            <a:r>
              <a:rPr dirty="0"/>
              <a:t> &gt; </a:t>
            </a:r>
            <a:r>
              <a:rPr dirty="0" err="1"/>
              <a:t>객실관리</a:t>
            </a:r>
            <a:r>
              <a:rPr dirty="0"/>
              <a:t> &gt; </a:t>
            </a:r>
            <a:r>
              <a:rPr lang="ko-KR" altLang="en-US" dirty="0"/>
              <a:t>파견 직원 관리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66979-AF7A-5E4D-897A-BAE3BE67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3" y="1488923"/>
            <a:ext cx="6867778" cy="38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84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/>
        </p:nvGraphicFramePr>
        <p:xfrm>
          <a:off x="7315200" y="4667234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 err="1">
                          <a:solidFill>
                            <a:srgbClr val="7F7F7F"/>
                          </a:solidFill>
                        </a:rPr>
                        <a:t>분석</a:t>
                      </a:r>
                      <a:endParaRPr sz="900" dirty="0">
                        <a:solidFill>
                          <a:srgbClr val="7F7F7F"/>
                        </a:solidFill>
                      </a:endParaRP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/>
              <a:t>청소 파견 직원 관리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ko-KR" altLang="en-US" dirty="0"/>
              <a:t>청소파견업체의 정보를 등록하고 수정할 수 있는 메뉴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</a:t>
            </a:r>
            <a:r>
              <a:rPr lang="en-US" dirty="0"/>
              <a:t> </a:t>
            </a:r>
            <a:r>
              <a:rPr lang="ko-KR" altLang="en-US" dirty="0"/>
              <a:t>직원 삭제</a:t>
            </a:r>
            <a:r>
              <a:rPr lang="en-US" altLang="ko-KR" dirty="0"/>
              <a:t>, </a:t>
            </a:r>
            <a:r>
              <a:rPr lang="ko-KR" altLang="en-US" dirty="0"/>
              <a:t>직원 수정</a:t>
            </a:r>
            <a:r>
              <a:rPr lang="en-US" altLang="ko-KR" dirty="0"/>
              <a:t>, </a:t>
            </a:r>
            <a:r>
              <a:rPr lang="ko-KR" altLang="en-US" dirty="0"/>
              <a:t>직원 추가가 가능</a:t>
            </a: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lang="ko-KR" altLang="en-US" dirty="0"/>
              <a:t>직원번호</a:t>
            </a:r>
            <a:r>
              <a:rPr lang="en-US" altLang="ko-KR" dirty="0"/>
              <a:t>, </a:t>
            </a:r>
            <a:r>
              <a:rPr lang="ko-KR" altLang="en-US" dirty="0"/>
              <a:t>소속</a:t>
            </a:r>
            <a:r>
              <a:rPr lang="en-US" altLang="ko-KR" dirty="0"/>
              <a:t>,</a:t>
            </a:r>
            <a:r>
              <a:rPr lang="ko-KR" altLang="en-US" dirty="0"/>
              <a:t>이름으로 검색이 가능</a:t>
            </a:r>
            <a:endParaRPr dirty="0"/>
          </a:p>
          <a:p>
            <a:pPr lvl="1">
              <a:defRPr sz="1000"/>
            </a:pPr>
            <a:br>
              <a:rPr dirty="0"/>
            </a:br>
            <a:endParaRPr dirty="0"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11614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rPr dirty="0" err="1"/>
              <a:t>메인화면</a:t>
            </a:r>
            <a:r>
              <a:rPr dirty="0"/>
              <a:t> &gt; </a:t>
            </a:r>
            <a:r>
              <a:rPr dirty="0" err="1"/>
              <a:t>객실관리</a:t>
            </a:r>
            <a:r>
              <a:rPr dirty="0"/>
              <a:t> &gt; </a:t>
            </a:r>
            <a:r>
              <a:rPr lang="ko-KR" altLang="en-US" dirty="0"/>
              <a:t>파견 직원 관리 </a:t>
            </a:r>
            <a:r>
              <a:rPr lang="en-US" altLang="ko-KR" dirty="0"/>
              <a:t>&gt; </a:t>
            </a:r>
            <a:r>
              <a:rPr lang="ko-KR" altLang="en-US" dirty="0"/>
              <a:t>직원 삭제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84E8E-0B80-1AC8-4D71-DA1CA041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3" y="1546812"/>
            <a:ext cx="6832921" cy="38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67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/>
        </p:nvGraphicFramePr>
        <p:xfrm>
          <a:off x="7315200" y="4667234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 err="1">
                          <a:solidFill>
                            <a:srgbClr val="7F7F7F"/>
                          </a:solidFill>
                        </a:rPr>
                        <a:t>분석</a:t>
                      </a:r>
                      <a:endParaRPr sz="900" dirty="0">
                        <a:solidFill>
                          <a:srgbClr val="7F7F7F"/>
                        </a:solidFill>
                      </a:endParaRP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/>
              <a:t>청소 파견 직원 관리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ko-KR" altLang="en-US" dirty="0"/>
              <a:t>청소파견업체의 정보를 등록하고 수정할 수 있는 메뉴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</a:t>
            </a:r>
            <a:r>
              <a:rPr lang="en-US" dirty="0"/>
              <a:t> </a:t>
            </a:r>
            <a:r>
              <a:rPr lang="ko-KR" altLang="en-US" dirty="0"/>
              <a:t>직원 삭제</a:t>
            </a:r>
            <a:r>
              <a:rPr lang="en-US" altLang="ko-KR" dirty="0"/>
              <a:t>, </a:t>
            </a:r>
            <a:r>
              <a:rPr lang="ko-KR" altLang="en-US" dirty="0"/>
              <a:t>직원 수정</a:t>
            </a:r>
            <a:r>
              <a:rPr lang="en-US" altLang="ko-KR" dirty="0"/>
              <a:t>, </a:t>
            </a:r>
            <a:r>
              <a:rPr lang="ko-KR" altLang="en-US" dirty="0"/>
              <a:t>직원 추가가 가능</a:t>
            </a: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lang="ko-KR" altLang="en-US" dirty="0"/>
              <a:t>직원번호</a:t>
            </a:r>
            <a:r>
              <a:rPr lang="en-US" altLang="ko-KR" dirty="0"/>
              <a:t>, </a:t>
            </a:r>
            <a:r>
              <a:rPr lang="ko-KR" altLang="en-US" dirty="0"/>
              <a:t>소속</a:t>
            </a:r>
            <a:r>
              <a:rPr lang="en-US" altLang="ko-KR" dirty="0"/>
              <a:t>,</a:t>
            </a:r>
            <a:r>
              <a:rPr lang="ko-KR" altLang="en-US" dirty="0"/>
              <a:t>이름으로 검색이 가능</a:t>
            </a:r>
            <a:endParaRPr dirty="0"/>
          </a:p>
          <a:p>
            <a:pPr lvl="1">
              <a:defRPr sz="1000"/>
            </a:pPr>
            <a:br>
              <a:rPr dirty="0"/>
            </a:br>
            <a:endParaRPr dirty="0"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11614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rPr dirty="0" err="1"/>
              <a:t>메인화면</a:t>
            </a:r>
            <a:r>
              <a:rPr dirty="0"/>
              <a:t> &gt; </a:t>
            </a:r>
            <a:r>
              <a:rPr dirty="0" err="1"/>
              <a:t>객실관리</a:t>
            </a:r>
            <a:r>
              <a:rPr dirty="0"/>
              <a:t> &gt; </a:t>
            </a:r>
            <a:r>
              <a:rPr lang="ko-KR" altLang="en-US" dirty="0"/>
              <a:t>파견 직원 관리 </a:t>
            </a:r>
            <a:r>
              <a:rPr lang="en-US" altLang="ko-KR" dirty="0"/>
              <a:t>&gt; </a:t>
            </a:r>
            <a:r>
              <a:rPr lang="ko-KR" altLang="en-US" dirty="0"/>
              <a:t>직원추가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C0774-7CF5-9A29-08A3-3423D9B0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4" y="1493116"/>
            <a:ext cx="6819910" cy="38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321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/>
        </p:nvGraphicFramePr>
        <p:xfrm>
          <a:off x="7315200" y="4667234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 err="1">
                          <a:solidFill>
                            <a:srgbClr val="7F7F7F"/>
                          </a:solidFill>
                        </a:rPr>
                        <a:t>분석</a:t>
                      </a:r>
                      <a:endParaRPr sz="900" dirty="0">
                        <a:solidFill>
                          <a:srgbClr val="7F7F7F"/>
                        </a:solidFill>
                      </a:endParaRP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172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/>
              <a:t>청소 파견 직원 관리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ko-KR" altLang="en-US" dirty="0"/>
              <a:t>청소파견업체의 정보를 등록하고 수정할 수 있는 메뉴</a:t>
            </a:r>
            <a:endParaRPr dirty="0"/>
          </a:p>
          <a:p>
            <a:pPr lvl="1">
              <a:defRPr sz="1000"/>
            </a:pPr>
            <a:endParaRPr dirty="0"/>
          </a:p>
          <a:p>
            <a:pPr lvl="1">
              <a:defRPr sz="1000"/>
            </a:pPr>
            <a:r>
              <a:rPr dirty="0"/>
              <a:t>-</a:t>
            </a:r>
            <a:r>
              <a:rPr lang="en-US" dirty="0"/>
              <a:t> </a:t>
            </a:r>
            <a:r>
              <a:rPr lang="ko-KR" altLang="en-US" dirty="0"/>
              <a:t>직원 삭제</a:t>
            </a:r>
            <a:r>
              <a:rPr lang="en-US" altLang="ko-KR" dirty="0"/>
              <a:t>, </a:t>
            </a:r>
            <a:r>
              <a:rPr lang="ko-KR" altLang="en-US" dirty="0"/>
              <a:t>직원 수정</a:t>
            </a:r>
            <a:r>
              <a:rPr lang="en-US" altLang="ko-KR" dirty="0"/>
              <a:t>, </a:t>
            </a:r>
            <a:r>
              <a:rPr lang="ko-KR" altLang="en-US" dirty="0"/>
              <a:t>직원 추가가 가능</a:t>
            </a:r>
            <a:endParaRPr dirty="0"/>
          </a:p>
          <a:p>
            <a:pPr lvl="1">
              <a:defRPr sz="1000"/>
            </a:pPr>
            <a:r>
              <a:rPr dirty="0"/>
              <a:t>- </a:t>
            </a:r>
            <a:r>
              <a:rPr lang="ko-KR" altLang="en-US" dirty="0"/>
              <a:t>직원번호</a:t>
            </a:r>
            <a:r>
              <a:rPr lang="en-US" altLang="ko-KR" dirty="0"/>
              <a:t>, </a:t>
            </a:r>
            <a:r>
              <a:rPr lang="ko-KR" altLang="en-US" dirty="0"/>
              <a:t>소속</a:t>
            </a:r>
            <a:r>
              <a:rPr lang="en-US" altLang="ko-KR" dirty="0"/>
              <a:t>,</a:t>
            </a:r>
            <a:r>
              <a:rPr lang="ko-KR" altLang="en-US" dirty="0"/>
              <a:t>이름으로 검색이 가능</a:t>
            </a:r>
            <a:endParaRPr dirty="0"/>
          </a:p>
          <a:p>
            <a:pPr lvl="1">
              <a:defRPr sz="1000"/>
            </a:pPr>
            <a:br>
              <a:rPr dirty="0"/>
            </a:br>
            <a:endParaRPr dirty="0"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11614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rPr dirty="0" err="1"/>
              <a:t>메인화면</a:t>
            </a:r>
            <a:r>
              <a:rPr dirty="0"/>
              <a:t> &gt; </a:t>
            </a:r>
            <a:r>
              <a:rPr dirty="0" err="1"/>
              <a:t>객실관리</a:t>
            </a:r>
            <a:r>
              <a:rPr dirty="0"/>
              <a:t> &gt; </a:t>
            </a:r>
            <a:r>
              <a:rPr lang="ko-KR" altLang="en-US" dirty="0"/>
              <a:t>파견 직원 관리 </a:t>
            </a:r>
            <a:r>
              <a:rPr lang="en-US" altLang="ko-KR" dirty="0"/>
              <a:t>&gt; </a:t>
            </a:r>
            <a:r>
              <a:rPr lang="ko-KR" altLang="en-US" dirty="0"/>
              <a:t>직원 수정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B95EE-1C9B-67F5-214F-0E210F58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9" y="1576074"/>
            <a:ext cx="6949567" cy="39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92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6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6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66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7" name="Google Shape;32;g1c5b3192445_6_6"/>
          <p:cNvSpPr txBox="1"/>
          <p:nvPr/>
        </p:nvSpPr>
        <p:spPr>
          <a:xfrm>
            <a:off x="7315200" y="1277893"/>
            <a:ext cx="2590800" cy="1276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 청소상태</a:t>
            </a:r>
          </a:p>
          <a:p>
            <a:pPr lvl="1">
              <a:defRPr sz="1000"/>
            </a:pPr>
            <a:br/>
            <a:br/>
            <a:br/>
            <a:r>
              <a:t>- 객실 (101호,201호 등) 클릭시 모달창이 뜨고 청소상태와 추가 기재사항을 확인 할 수 있음. </a:t>
            </a:r>
          </a:p>
        </p:txBody>
      </p:sp>
      <p:sp>
        <p:nvSpPr>
          <p:cNvPr id="36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6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70" name="Google Shape;27;g1c5b3192445_6_6"/>
          <p:cNvSpPr txBox="1"/>
          <p:nvPr/>
        </p:nvSpPr>
        <p:spPr>
          <a:xfrm>
            <a:off x="2731374" y="536550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 청소상태</a:t>
            </a:r>
          </a:p>
        </p:txBody>
      </p:sp>
      <p:pic>
        <p:nvPicPr>
          <p:cNvPr id="371" name="스크린샷 2023-05-21 오전 12.28.31.png" descr="스크린샷 2023-05-21 오전 12.28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9" y="1894817"/>
            <a:ext cx="6898153" cy="382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9E9C8F-56BF-5408-1C67-9B36801B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7" y="2289026"/>
            <a:ext cx="1058955" cy="34883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7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503574"/>
            <a:ext cx="7128554" cy="40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7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77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Google Shape;32;g1c5b3192445_6_6"/>
          <p:cNvSpPr txBox="1"/>
          <p:nvPr/>
        </p:nvSpPr>
        <p:spPr>
          <a:xfrm>
            <a:off x="7324025" y="1016330"/>
            <a:ext cx="2590801" cy="425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사업체가 사업자 등록을 관리자에게 요청하면 관리자 업체 리스트에 해당 업체가 ‘등록신청＇인 상태로 리스트에 추가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사업자 등록을 승인해주기 위해서 ‘등록신청’을 눌러주면 ‘등록완료’로 변경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삭제하고 싶은 업체를 체크박스로 선택해 삭제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수정하고 싶은 업체를 체크박스로 선택해 수정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5"/>
              <a:defRPr sz="1000"/>
            </a:pPr>
            <a:r>
              <a:t>추가하고 싶은 업체를 체크박스로 선택해 추가 가능(1개만)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381" name="Google Shape;41;g1c43546b9f8_1_0"/>
          <p:cNvGrpSpPr/>
          <p:nvPr/>
        </p:nvGrpSpPr>
        <p:grpSpPr>
          <a:xfrm>
            <a:off x="1866677" y="4434944"/>
            <a:ext cx="184501" cy="184501"/>
            <a:chOff x="0" y="0"/>
            <a:chExt cx="184500" cy="184500"/>
          </a:xfrm>
        </p:grpSpPr>
        <p:sp>
          <p:nvSpPr>
            <p:cNvPr id="37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84" name="Google Shape;41;g1c43546b9f8_1_0"/>
          <p:cNvGrpSpPr/>
          <p:nvPr/>
        </p:nvGrpSpPr>
        <p:grpSpPr>
          <a:xfrm>
            <a:off x="6286991" y="4434944"/>
            <a:ext cx="184501" cy="184501"/>
            <a:chOff x="0" y="0"/>
            <a:chExt cx="184500" cy="184500"/>
          </a:xfrm>
        </p:grpSpPr>
        <p:sp>
          <p:nvSpPr>
            <p:cNvPr id="38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87" name="Google Shape;41;g1c43546b9f8_1_0"/>
          <p:cNvGrpSpPr/>
          <p:nvPr/>
        </p:nvGrpSpPr>
        <p:grpSpPr>
          <a:xfrm>
            <a:off x="4553708" y="3078583"/>
            <a:ext cx="184501" cy="184501"/>
            <a:chOff x="0" y="0"/>
            <a:chExt cx="184500" cy="184500"/>
          </a:xfrm>
        </p:grpSpPr>
        <p:sp>
          <p:nvSpPr>
            <p:cNvPr id="38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0" name="Google Shape;41;g1c43546b9f8_1_0"/>
          <p:cNvGrpSpPr/>
          <p:nvPr/>
        </p:nvGrpSpPr>
        <p:grpSpPr>
          <a:xfrm>
            <a:off x="5494511" y="3078583"/>
            <a:ext cx="184501" cy="184501"/>
            <a:chOff x="0" y="0"/>
            <a:chExt cx="184500" cy="184500"/>
          </a:xfrm>
        </p:grpSpPr>
        <p:sp>
          <p:nvSpPr>
            <p:cNvPr id="38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93" name="Google Shape;41;g1c43546b9f8_1_0"/>
          <p:cNvGrpSpPr/>
          <p:nvPr/>
        </p:nvGrpSpPr>
        <p:grpSpPr>
          <a:xfrm>
            <a:off x="6379242" y="3078583"/>
            <a:ext cx="184501" cy="184501"/>
            <a:chOff x="0" y="0"/>
            <a:chExt cx="184500" cy="184500"/>
          </a:xfrm>
        </p:grpSpPr>
        <p:sp>
          <p:nvSpPr>
            <p:cNvPr id="39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9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9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9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7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71" name="Google Shape;32;g1c5b3192445_6_6"/>
          <p:cNvSpPr txBox="1"/>
          <p:nvPr/>
        </p:nvSpPr>
        <p:spPr>
          <a:xfrm>
            <a:off x="7315200" y="1135811"/>
            <a:ext cx="2590800" cy="285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지도 (map)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이용하는 호텔의 위치를 알려줌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지도 API를 이용하여 지도에 위치가 보여져야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호텔 위치 정보를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호텔 전화번호 및 이용시간 기재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pic>
        <p:nvPicPr>
          <p:cNvPr id="7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636087"/>
            <a:ext cx="7099060" cy="358582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3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4" name="Google Shape;30;g1c5b3192445_6_6"/>
          <p:cNvSpPr txBox="1"/>
          <p:nvPr/>
        </p:nvSpPr>
        <p:spPr>
          <a:xfrm>
            <a:off x="4691683" y="340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7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7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9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0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0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2" name="Google Shape;32;g1c5b3192445_6_6"/>
          <p:cNvSpPr txBox="1"/>
          <p:nvPr/>
        </p:nvSpPr>
        <p:spPr>
          <a:xfrm>
            <a:off x="7315200" y="737936"/>
            <a:ext cx="2590800" cy="472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업체리스트- 업체등록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r>
              <a:t>- 관리자도 고객사의 사업자등록이 가능</a:t>
            </a:r>
          </a:p>
          <a:p>
            <a:pPr>
              <a:defRPr sz="1000"/>
            </a:pPr>
            <a:r>
              <a:t>사업체와 마찬가지로 사업자등록 요청      후 업체리스트에서 ‘등록신청‘에서 ‘등록완료’로 승인해줘야 함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유효하지 않은 사업자입니다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대표자명이 일치하지 않습니다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검색 완료 시 기본주소와 우편번호를 받아옴 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403" name="그림 17" descr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394033"/>
            <a:ext cx="7220403" cy="4117694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0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0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0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1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1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2" name="Google Shape;32;g1c5b3192445_6_6"/>
          <p:cNvSpPr txBox="1"/>
          <p:nvPr/>
        </p:nvSpPr>
        <p:spPr>
          <a:xfrm>
            <a:off x="7315200" y="909568"/>
            <a:ext cx="2590800" cy="392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업체리스트- 업체수정</a:t>
            </a:r>
          </a:p>
          <a:p>
            <a:pPr>
              <a:defRPr sz="1000"/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유효하지 않은 사업자입니다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대표자명이 일치하지 않습니다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검색 완료 시 기본주소와 우편번호를 받아옴 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41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" y="1404331"/>
            <a:ext cx="7197001" cy="404933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1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1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스크린샷 2023-05-21 오전 1.01.23.png" descr="스크린샷 2023-05-21 오전 1.01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" y="1501073"/>
            <a:ext cx="6890010" cy="3810677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2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2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2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3" name="Google Shape;32;g1c5b3192445_6_6"/>
          <p:cNvSpPr txBox="1"/>
          <p:nvPr/>
        </p:nvSpPr>
        <p:spPr>
          <a:xfrm>
            <a:off x="7315200" y="698818"/>
            <a:ext cx="2590800" cy="505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재고리스트</a:t>
            </a:r>
          </a:p>
          <a:p>
            <a:pPr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사업체가 해당 숙박업소에서 필요한 물품을 관리해주는 화면 확인 가능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실제로 관리자가 직접 데이터를 수정, 추가,삭제하는 기능은 존재하지 않음 사업체가 호텔에 필요한 물품을 전부 관리해주기 때문에 관리자는 확인 및 발주요청만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관리자 재고 리스트에서 자동발주 수량 수정이 가능함</a:t>
            </a:r>
          </a:p>
          <a:p>
            <a:pPr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발주요청(자동 발주 수량 이하의 재고) 상태가 변경되면, 관리자에게 발주 요청 알림이 전송됨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발주요청 클릭시 발주요청은 유지한 채 업체로 발주요청 알림을 보냄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26" name="Google Shape;41;g1c43546b9f8_1_0"/>
          <p:cNvGrpSpPr/>
          <p:nvPr/>
        </p:nvGrpSpPr>
        <p:grpSpPr>
          <a:xfrm>
            <a:off x="6087631" y="2858218"/>
            <a:ext cx="184501" cy="184501"/>
            <a:chOff x="0" y="0"/>
            <a:chExt cx="184500" cy="184500"/>
          </a:xfrm>
        </p:grpSpPr>
        <p:sp>
          <p:nvSpPr>
            <p:cNvPr id="42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2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2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2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재고리스트</a:t>
            </a:r>
          </a:p>
        </p:txBody>
      </p:sp>
      <p:grpSp>
        <p:nvGrpSpPr>
          <p:cNvPr id="432" name="Google Shape;41;g1c43546b9f8_1_0"/>
          <p:cNvGrpSpPr/>
          <p:nvPr/>
        </p:nvGrpSpPr>
        <p:grpSpPr>
          <a:xfrm>
            <a:off x="4533603" y="1772795"/>
            <a:ext cx="184501" cy="184501"/>
            <a:chOff x="0" y="0"/>
            <a:chExt cx="184500" cy="184500"/>
          </a:xfrm>
        </p:grpSpPr>
        <p:sp>
          <p:nvSpPr>
            <p:cNvPr id="43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35" name="Google Shape;41;g1c43546b9f8_1_0"/>
          <p:cNvGrpSpPr/>
          <p:nvPr/>
        </p:nvGrpSpPr>
        <p:grpSpPr>
          <a:xfrm>
            <a:off x="5158961" y="4161001"/>
            <a:ext cx="184501" cy="184501"/>
            <a:chOff x="0" y="0"/>
            <a:chExt cx="184500" cy="184500"/>
          </a:xfrm>
        </p:grpSpPr>
        <p:sp>
          <p:nvSpPr>
            <p:cNvPr id="43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38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772"/>
            <a:ext cx="7278120" cy="416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4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2" name="Google Shape;32;g1c5b3192445_6_6"/>
          <p:cNvSpPr txBox="1"/>
          <p:nvPr/>
        </p:nvSpPr>
        <p:spPr>
          <a:xfrm>
            <a:off x="7315200" y="1135811"/>
            <a:ext cx="2590800" cy="251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재고리스트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체크박스를 클릭해서 해당 제품의 자동발주수량을 수정할 수 있음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0일 때는 자동으로 발주 요청 </a:t>
            </a:r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Null일 때는 발주 X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45" name="Google Shape;41;g1c43546b9f8_1_0"/>
          <p:cNvGrpSpPr/>
          <p:nvPr/>
        </p:nvGrpSpPr>
        <p:grpSpPr>
          <a:xfrm>
            <a:off x="1817290" y="3599732"/>
            <a:ext cx="184501" cy="184501"/>
            <a:chOff x="0" y="0"/>
            <a:chExt cx="184500" cy="184500"/>
          </a:xfrm>
        </p:grpSpPr>
        <p:sp>
          <p:nvSpPr>
            <p:cNvPr id="44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46" name="직선 화살표 연결선 6"/>
          <p:cNvSpPr/>
          <p:nvPr/>
        </p:nvSpPr>
        <p:spPr>
          <a:xfrm flipH="1">
            <a:off x="5768667" y="3353584"/>
            <a:ext cx="443597" cy="170734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4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4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재고리스트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452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903"/>
            <a:ext cx="7248019" cy="405454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5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5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6" name="Google Shape;32;g1c5b3192445_6_6"/>
          <p:cNvSpPr txBox="1"/>
          <p:nvPr/>
        </p:nvSpPr>
        <p:spPr>
          <a:xfrm>
            <a:off x="7315200" y="1135811"/>
            <a:ext cx="2590800" cy="3310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전체품목리스트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모든 상품의 리스트를 뽑을 수 있으나 사용자가 원하는 업체 또는 품목을 빠르게 찾기 위해 검색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각 리스트는 품목번호, 품목명, 품목코드, 단가, 단위, 공급업체, 비고 정보를 포함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체크박스를 클릭 후 ‘품목추가’ 버튼 클릭 시 해당 업체의 상품을 호텔 상품으로 등록 가능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59" name="Google Shape;41;g1c43546b9f8_1_0"/>
          <p:cNvGrpSpPr/>
          <p:nvPr/>
        </p:nvGrpSpPr>
        <p:grpSpPr>
          <a:xfrm>
            <a:off x="1204547" y="2613123"/>
            <a:ext cx="184501" cy="184501"/>
            <a:chOff x="0" y="0"/>
            <a:chExt cx="184500" cy="184500"/>
          </a:xfrm>
        </p:grpSpPr>
        <p:sp>
          <p:nvSpPr>
            <p:cNvPr id="457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62" name="Google Shape;41;g1c43546b9f8_1_0"/>
          <p:cNvGrpSpPr/>
          <p:nvPr/>
        </p:nvGrpSpPr>
        <p:grpSpPr>
          <a:xfrm>
            <a:off x="1197139" y="3171752"/>
            <a:ext cx="184501" cy="184501"/>
            <a:chOff x="0" y="0"/>
            <a:chExt cx="184500" cy="184500"/>
          </a:xfrm>
        </p:grpSpPr>
        <p:sp>
          <p:nvSpPr>
            <p:cNvPr id="4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65" name="Google Shape;41;g1c43546b9f8_1_0"/>
          <p:cNvGrpSpPr/>
          <p:nvPr/>
        </p:nvGrpSpPr>
        <p:grpSpPr>
          <a:xfrm>
            <a:off x="6269385" y="2842912"/>
            <a:ext cx="184501" cy="184501"/>
            <a:chOff x="0" y="0"/>
            <a:chExt cx="184500" cy="184500"/>
          </a:xfrm>
        </p:grpSpPr>
        <p:sp>
          <p:nvSpPr>
            <p:cNvPr id="4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6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6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6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471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" y="1585013"/>
            <a:ext cx="7164909" cy="4174765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7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74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5" name="Google Shape;32;g1c5b3192445_6_6"/>
          <p:cNvSpPr txBox="1"/>
          <p:nvPr/>
        </p:nvSpPr>
        <p:spPr>
          <a:xfrm>
            <a:off x="7315200" y="1135811"/>
            <a:ext cx="2590800" cy="338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전체품목리스트</a:t>
            </a:r>
          </a:p>
          <a:p>
            <a:pPr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‘품목추가＇버튼 클릭 시 발주 수량 수정 모달창이 뜨고 해당 품목의 ‘자동발주수량＇을 설정할 수 있음.  등록버튼 클릭하면 해당 상품의 정보가 재고 관리 리스트에 등록</a:t>
            </a:r>
          </a:p>
          <a:p>
            <a:pPr>
              <a:lnSpc>
                <a:spcPct val="150000"/>
              </a:lnSpc>
              <a:defRPr sz="1000"/>
            </a:pPr>
            <a:r>
              <a:t>( 자동발주 수량 미 입력 시 NULL 로 기입 ) 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78" name="Google Shape;41;g1c43546b9f8_1_0"/>
          <p:cNvGrpSpPr/>
          <p:nvPr/>
        </p:nvGrpSpPr>
        <p:grpSpPr>
          <a:xfrm>
            <a:off x="6269385" y="2842912"/>
            <a:ext cx="184501" cy="184501"/>
            <a:chOff x="0" y="0"/>
            <a:chExt cx="184500" cy="184500"/>
          </a:xfrm>
        </p:grpSpPr>
        <p:sp>
          <p:nvSpPr>
            <p:cNvPr id="47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79" name="직선 화살표 연결선 7"/>
          <p:cNvSpPr/>
          <p:nvPr/>
        </p:nvSpPr>
        <p:spPr>
          <a:xfrm flipH="1">
            <a:off x="5788057" y="3027412"/>
            <a:ext cx="573578" cy="516323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8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8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485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" y="1478377"/>
            <a:ext cx="7180817" cy="41469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8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8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9" name="Google Shape;32;g1c5b3192445_6_6"/>
          <p:cNvSpPr txBox="1"/>
          <p:nvPr/>
        </p:nvSpPr>
        <p:spPr>
          <a:xfrm>
            <a:off x="7315200" y="1135810"/>
            <a:ext cx="2590800" cy="289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정산관리</a:t>
            </a:r>
          </a:p>
          <a:p>
            <a:pPr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정산 관리 페이지는 월별로 조회가 가능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정산관리 페이지는 정산 리스트 페이지와 업체별 정산 내역으로 구성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49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9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9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정산관리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49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386882"/>
            <a:ext cx="7127524" cy="4033532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9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9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9" name="Google Shape;32;g1c5b3192445_6_6"/>
          <p:cNvSpPr txBox="1"/>
          <p:nvPr/>
        </p:nvSpPr>
        <p:spPr>
          <a:xfrm>
            <a:off x="7315200" y="1135811"/>
            <a:ext cx="2590800" cy="281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정산관리</a:t>
            </a:r>
          </a:p>
          <a:p>
            <a:pPr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정산 리스트 페이지에서 각각의 상호명을 클릭하면 업체별 정산 내역을 확인할 수 있음</a:t>
            </a:r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업체별 정산 내역의 항목은 품목코드, 단가, 수량, 금액, 토탈금액 등으로 구성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500" name="직선 화살표 연결선 6"/>
          <p:cNvSpPr/>
          <p:nvPr/>
        </p:nvSpPr>
        <p:spPr>
          <a:xfrm>
            <a:off x="2932176" y="3259535"/>
            <a:ext cx="316993" cy="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1" name="사각형: 둥근 모서리 7"/>
          <p:cNvSpPr/>
          <p:nvPr/>
        </p:nvSpPr>
        <p:spPr>
          <a:xfrm>
            <a:off x="1322832" y="3127248"/>
            <a:ext cx="1609345" cy="24201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4" name="Google Shape;41;g1c43546b9f8_1_0"/>
          <p:cNvGrpSpPr/>
          <p:nvPr/>
        </p:nvGrpSpPr>
        <p:grpSpPr>
          <a:xfrm>
            <a:off x="1355378" y="3075034"/>
            <a:ext cx="184501" cy="184501"/>
            <a:chOff x="0" y="0"/>
            <a:chExt cx="184500" cy="184500"/>
          </a:xfrm>
        </p:grpSpPr>
        <p:sp>
          <p:nvSpPr>
            <p:cNvPr id="50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0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0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0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51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1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1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3" name="Google Shape;32;g1c5b3192445_6_6"/>
          <p:cNvSpPr txBox="1"/>
          <p:nvPr/>
        </p:nvSpPr>
        <p:spPr>
          <a:xfrm>
            <a:off x="7315200" y="1135811"/>
            <a:ext cx="2590800" cy="25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회원 목록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900"/>
            </a:pPr>
            <a:r>
              <a:t>회원 목록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회원들의 상세한 정보를 확인할 수 있다</a:t>
            </a:r>
          </a:p>
          <a:p>
            <a:pPr>
              <a:lnSpc>
                <a:spcPct val="150000"/>
              </a:lnSpc>
              <a:defRPr sz="900"/>
            </a:pPr>
            <a:r>
              <a:t>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초기화,조회,출력(인쇄),엑셀(엑셀 파일로 출력) 기능을 사용할 수 있다</a:t>
            </a:r>
            <a:br/>
            <a:br/>
            <a:br/>
            <a:br/>
            <a:br/>
            <a:endParaRPr/>
          </a:p>
        </p:txBody>
      </p:sp>
      <p:pic>
        <p:nvPicPr>
          <p:cNvPr id="51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4" y="1203394"/>
            <a:ext cx="7133408" cy="5000183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1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1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고객관리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2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2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22" name="Google Shape;195;g1cb191d33e4_2_78"/>
          <p:cNvGraphicFramePr/>
          <p:nvPr/>
        </p:nvGraphicFramePr>
        <p:xfrm>
          <a:off x="7315200" y="5235156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3" name="Google Shape;32;g1c5b3192445_6_6"/>
          <p:cNvSpPr txBox="1"/>
          <p:nvPr/>
        </p:nvSpPr>
        <p:spPr>
          <a:xfrm>
            <a:off x="7256099" y="300761"/>
            <a:ext cx="2590801" cy="56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매출 분석</a:t>
            </a:r>
          </a:p>
          <a:p>
            <a:pPr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(1) 통계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객실 타입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평균 숙박일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현재 재고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조회 기간을 설정하여 통계확인 가능</a:t>
            </a:r>
          </a:p>
          <a:p>
            <a:pPr>
              <a:lnSpc>
                <a:spcPct val="150000"/>
              </a:lnSpc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(2) 월별 및 일별 통계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그래프를 사용하여 객실의 일별 및 월별 매출 통계를 확인할 수 있다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조회 기간을 설정하여 통계확인 가능</a:t>
            </a:r>
          </a:p>
          <a:p>
            <a:pPr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(3) 업데이트 알림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DepartureList : 최신 업데이트된 Check-Out 상황을 확인할 수 있는 리스트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ArrivalList : 최신 업데이트된 예약 상황을 확인할 수 있는 리스트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In HouseList : 최신 업데이트된 Check-In 상황을 확인할 수 있는 리스트 해당 항목을 클릭하면 관련 페이지로 이동</a:t>
            </a:r>
            <a:br/>
            <a:br/>
            <a:endParaRPr/>
          </a:p>
        </p:txBody>
      </p:sp>
      <p:pic>
        <p:nvPicPr>
          <p:cNvPr id="52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143645"/>
            <a:ext cx="7089425" cy="48047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Google Shape;41;g1c43546b9f8_1_0"/>
          <p:cNvGrpSpPr/>
          <p:nvPr/>
        </p:nvGrpSpPr>
        <p:grpSpPr>
          <a:xfrm>
            <a:off x="1292181" y="2159381"/>
            <a:ext cx="184501" cy="184501"/>
            <a:chOff x="0" y="0"/>
            <a:chExt cx="184500" cy="184500"/>
          </a:xfrm>
        </p:grpSpPr>
        <p:sp>
          <p:nvSpPr>
            <p:cNvPr id="52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0" name="Google Shape;41;g1c43546b9f8_1_0"/>
          <p:cNvGrpSpPr/>
          <p:nvPr/>
        </p:nvGrpSpPr>
        <p:grpSpPr>
          <a:xfrm>
            <a:off x="1292181" y="3780111"/>
            <a:ext cx="184501" cy="184501"/>
            <a:chOff x="0" y="0"/>
            <a:chExt cx="184500" cy="184500"/>
          </a:xfrm>
        </p:grpSpPr>
        <p:sp>
          <p:nvSpPr>
            <p:cNvPr id="52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3" name="Google Shape;41;g1c43546b9f8_1_0"/>
          <p:cNvGrpSpPr/>
          <p:nvPr/>
        </p:nvGrpSpPr>
        <p:grpSpPr>
          <a:xfrm>
            <a:off x="1740417" y="4560041"/>
            <a:ext cx="184501" cy="184501"/>
            <a:chOff x="0" y="0"/>
            <a:chExt cx="184500" cy="184500"/>
          </a:xfrm>
        </p:grpSpPr>
        <p:sp>
          <p:nvSpPr>
            <p:cNvPr id="53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53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3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3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매출분석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" y="921610"/>
            <a:ext cx="7301418" cy="568137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8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82" name="Google Shape;32;g1c5b3192445_6_6"/>
          <p:cNvSpPr txBox="1"/>
          <p:nvPr/>
        </p:nvSpPr>
        <p:spPr>
          <a:xfrm>
            <a:off x="7315200" y="1135811"/>
            <a:ext cx="2590800" cy="443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객실조회_캘린더형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캘린더 기준으로 모든 객실의 예약 내역을 보여주는 기능 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해당 월에 대한 예약 내역을 보여줄 수 있어야한다.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개별 객실을 클릭하면 예약내역 페이지로 이동할 수 있어야한다.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예약이 완료된 객실은 예약내역 페이지 이동이 불가능해야한다.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&lt; &gt; 버튼을 클릭하면 다른 달로 이동이 가능해야한다.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83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" name="Google Shape;30;g1c5b3192445_6_6"/>
          <p:cNvSpPr txBox="1"/>
          <p:nvPr/>
        </p:nvSpPr>
        <p:spPr>
          <a:xfrm>
            <a:off x="4701255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8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8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5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4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2" name="Google Shape;32;g1c5b3192445_6_6"/>
          <p:cNvSpPr txBox="1"/>
          <p:nvPr/>
        </p:nvSpPr>
        <p:spPr>
          <a:xfrm>
            <a:off x="7315200" y="658338"/>
            <a:ext cx="2590800" cy="469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객실설정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 설정 항목은 객실번호, 층 번호, 객실타입,인원, 사용여부,금액 등으로 구성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객실타입, 판매불가,사용여부는 체크박스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인원은 기준인원 의미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행추가 버튼 클릭 시 입력 행이 생성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수정 후 저장 가능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543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8" y="1433618"/>
            <a:ext cx="7078803" cy="41029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6" name="Google Shape;41;g1c43546b9f8_1_0"/>
          <p:cNvGrpSpPr/>
          <p:nvPr/>
        </p:nvGrpSpPr>
        <p:grpSpPr>
          <a:xfrm>
            <a:off x="4849281" y="1744853"/>
            <a:ext cx="184501" cy="184501"/>
            <a:chOff x="0" y="0"/>
            <a:chExt cx="184500" cy="184500"/>
          </a:xfrm>
        </p:grpSpPr>
        <p:sp>
          <p:nvSpPr>
            <p:cNvPr id="54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49" name="Google Shape;41;g1c43546b9f8_1_0"/>
          <p:cNvGrpSpPr/>
          <p:nvPr/>
        </p:nvGrpSpPr>
        <p:grpSpPr>
          <a:xfrm>
            <a:off x="5367442" y="1744853"/>
            <a:ext cx="184501" cy="184501"/>
            <a:chOff x="0" y="0"/>
            <a:chExt cx="184500" cy="184500"/>
          </a:xfrm>
        </p:grpSpPr>
        <p:sp>
          <p:nvSpPr>
            <p:cNvPr id="547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5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5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5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설정 &gt; 객실설정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55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60"/>
            <a:ext cx="7218626" cy="3988597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5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5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9" name="Google Shape;32;g1c5b3192445_6_6"/>
          <p:cNvSpPr txBox="1"/>
          <p:nvPr/>
        </p:nvSpPr>
        <p:spPr>
          <a:xfrm>
            <a:off x="7315200" y="678611"/>
            <a:ext cx="2590800" cy="444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객실 별 소모품 설정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객실타입은 ‘디럭스, 트윈, 스탠다드, 더블, 스위트’ 로 존재. 드롭다운으로 다음 중 하나 선택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지정한 객실타입에 설정할 비품 체크박스로 선택 (다중선택 가능)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개수 설정도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설정완료 후 등록하면 객실 타입 별 비품 설정 완료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6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562" name="Google Shape;41;g1c43546b9f8_1_0"/>
          <p:cNvGrpSpPr/>
          <p:nvPr/>
        </p:nvGrpSpPr>
        <p:grpSpPr>
          <a:xfrm>
            <a:off x="2193964" y="1971096"/>
            <a:ext cx="184501" cy="184501"/>
            <a:chOff x="0" y="0"/>
            <a:chExt cx="184500" cy="184500"/>
          </a:xfrm>
        </p:grpSpPr>
        <p:sp>
          <p:nvSpPr>
            <p:cNvPr id="5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5" name="Google Shape;41;g1c43546b9f8_1_0"/>
          <p:cNvGrpSpPr/>
          <p:nvPr/>
        </p:nvGrpSpPr>
        <p:grpSpPr>
          <a:xfrm>
            <a:off x="2189756" y="2649334"/>
            <a:ext cx="184501" cy="184501"/>
            <a:chOff x="0" y="0"/>
            <a:chExt cx="184500" cy="184500"/>
          </a:xfrm>
        </p:grpSpPr>
        <p:sp>
          <p:nvSpPr>
            <p:cNvPr id="5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68" name="Google Shape;41;g1c43546b9f8_1_0"/>
          <p:cNvGrpSpPr/>
          <p:nvPr/>
        </p:nvGrpSpPr>
        <p:grpSpPr>
          <a:xfrm>
            <a:off x="5358732" y="2617420"/>
            <a:ext cx="184501" cy="184501"/>
            <a:chOff x="0" y="0"/>
            <a:chExt cx="184500" cy="184500"/>
          </a:xfrm>
        </p:grpSpPr>
        <p:sp>
          <p:nvSpPr>
            <p:cNvPr id="56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71" name="Google Shape;41;g1c43546b9f8_1_0"/>
          <p:cNvGrpSpPr/>
          <p:nvPr/>
        </p:nvGrpSpPr>
        <p:grpSpPr>
          <a:xfrm>
            <a:off x="6065742" y="4484522"/>
            <a:ext cx="184501" cy="184501"/>
            <a:chOff x="0" y="0"/>
            <a:chExt cx="184500" cy="184500"/>
          </a:xfrm>
        </p:grpSpPr>
        <p:sp>
          <p:nvSpPr>
            <p:cNvPr id="56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572" name="그림 15" descr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40" y="1292860"/>
            <a:ext cx="891618" cy="97544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직선 화살표 연결선 17"/>
          <p:cNvSpPr/>
          <p:nvPr/>
        </p:nvSpPr>
        <p:spPr>
          <a:xfrm flipV="1">
            <a:off x="3225238" y="1747180"/>
            <a:ext cx="480815" cy="316168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7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57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설정 &gt; 객실별 소모품 설정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57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8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581" name="Google Shape;32;g1c5b3192445_6_6"/>
          <p:cNvSpPr txBox="1"/>
          <p:nvPr/>
        </p:nvSpPr>
        <p:spPr>
          <a:xfrm>
            <a:off x="7315200" y="1135810"/>
            <a:ext cx="2590800" cy="323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사업자 로그인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900"/>
            </a:pPr>
            <a:r>
              <a:t>사업자 로그인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최초 로그인 ID와 PW정보는 사업자 번호로 동일하다. 단,비밀번호는 로그인 후 수정이 가능하며 ID는 수정이 불가능하다.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사업자 등록 버튼을 누르면 사업자 등록 페이지로 이동한다.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사업자는 사업자 등록을 하지 않으면 로그인 불가능, 따라서 사업자 등록을 먼저 한 후에 해당 사업자번호로 아이디, 비밀번호로 로그인 가능 (관리자의 승인 필요)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1개의 사업자 아이디로 중복 로그인이 가능 해야한다. </a:t>
            </a:r>
            <a:br/>
            <a:br/>
            <a:br/>
            <a:br/>
            <a:br/>
            <a:endParaRPr/>
          </a:p>
        </p:txBody>
      </p:sp>
      <p:pic>
        <p:nvPicPr>
          <p:cNvPr id="58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662300"/>
            <a:ext cx="7010597" cy="32862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5" name="Google Shape;41;g1c43546b9f8_1_0"/>
          <p:cNvGrpSpPr/>
          <p:nvPr/>
        </p:nvGrpSpPr>
        <p:grpSpPr>
          <a:xfrm>
            <a:off x="4388525" y="4127556"/>
            <a:ext cx="184501" cy="184501"/>
            <a:chOff x="0" y="0"/>
            <a:chExt cx="184500" cy="184500"/>
          </a:xfrm>
        </p:grpSpPr>
        <p:sp>
          <p:nvSpPr>
            <p:cNvPr id="58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88" name="Google Shape;41;g1c43546b9f8_1_0"/>
          <p:cNvGrpSpPr/>
          <p:nvPr/>
        </p:nvGrpSpPr>
        <p:grpSpPr>
          <a:xfrm>
            <a:off x="4768500" y="4569516"/>
            <a:ext cx="184501" cy="184501"/>
            <a:chOff x="0" y="0"/>
            <a:chExt cx="184500" cy="184500"/>
          </a:xfrm>
        </p:grpSpPr>
        <p:sp>
          <p:nvSpPr>
            <p:cNvPr id="58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589" name="Google Shape;195;g1cb191d33e4_2_78"/>
          <p:cNvGraphicFramePr/>
          <p:nvPr/>
        </p:nvGraphicFramePr>
        <p:xfrm>
          <a:off x="7315200" y="4576772"/>
          <a:ext cx="2472600" cy="68583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사업자 등록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[외부업체]</a:t>
            </a:r>
          </a:p>
        </p:txBody>
      </p:sp>
      <p:sp>
        <p:nvSpPr>
          <p:cNvPr id="59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59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로그인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9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9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597" name="Google Shape;32;g1c5b3192445_6_6"/>
          <p:cNvSpPr txBox="1"/>
          <p:nvPr/>
        </p:nvSpPr>
        <p:spPr>
          <a:xfrm>
            <a:off x="7315200" y="1135811"/>
            <a:ext cx="2590800" cy="366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업체등록</a:t>
            </a:r>
          </a:p>
          <a:p>
            <a:pPr>
              <a:defRPr sz="1000"/>
            </a:pPr>
            <a:endParaRPr/>
          </a:p>
          <a:p>
            <a:pPr>
              <a:defRPr sz="9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불일치 시 유효하지 않은 사업자입니다 메시지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불일치 시 대표자명이 일치하지 않습니다 메시지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검색 완료 시 기본주소와 우편번호를 받아옴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-&gt; 관리자에게 사업자 등록 요청을 보내면 관리자는 검토 이후에 승인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-&gt; 승인 완료하면 사업자는 사업자번호로 로그인, 패스워드 할당받아 로그인이 가능해짐</a:t>
            </a:r>
            <a:br/>
            <a:br/>
            <a:br/>
            <a:br/>
            <a:endParaRPr/>
          </a:p>
        </p:txBody>
      </p:sp>
      <p:pic>
        <p:nvPicPr>
          <p:cNvPr id="5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2" y="1560862"/>
            <a:ext cx="6970130" cy="34593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9" name="Google Shape;195;g1cb191d33e4_2_78"/>
          <p:cNvGraphicFramePr/>
          <p:nvPr/>
        </p:nvGraphicFramePr>
        <p:xfrm>
          <a:off x="7315200" y="4576772"/>
          <a:ext cx="2472600" cy="68583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사업자 등록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[외부업체]</a:t>
            </a:r>
          </a:p>
        </p:txBody>
      </p:sp>
      <p:sp>
        <p:nvSpPr>
          <p:cNvPr id="60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0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사업자등록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605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" y="1324109"/>
            <a:ext cx="7197001" cy="4006578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0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08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9" name="Google Shape;32;g1c5b3192445_6_6"/>
          <p:cNvSpPr txBox="1"/>
          <p:nvPr/>
        </p:nvSpPr>
        <p:spPr>
          <a:xfrm>
            <a:off x="7400946" y="874469"/>
            <a:ext cx="2590801" cy="451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품목명, 품목코드 정보로 검색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채크박스 선택해서 품목삭제 가능(다중선택 가능, 전체선택 기능 가능)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체크박스 선택해서 품목수정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체크박스 선택해서 품목추가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12" name="Google Shape;41;g1c43546b9f8_1_0"/>
          <p:cNvGrpSpPr/>
          <p:nvPr/>
        </p:nvGrpSpPr>
        <p:grpSpPr>
          <a:xfrm>
            <a:off x="1224867" y="2393713"/>
            <a:ext cx="184501" cy="184501"/>
            <a:chOff x="0" y="0"/>
            <a:chExt cx="184500" cy="184500"/>
          </a:xfrm>
        </p:grpSpPr>
        <p:sp>
          <p:nvSpPr>
            <p:cNvPr id="61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15" name="Google Shape;41;g1c43546b9f8_1_0"/>
          <p:cNvGrpSpPr/>
          <p:nvPr/>
        </p:nvGrpSpPr>
        <p:grpSpPr>
          <a:xfrm>
            <a:off x="4588152" y="2891247"/>
            <a:ext cx="184501" cy="184501"/>
            <a:chOff x="0" y="0"/>
            <a:chExt cx="184500" cy="184500"/>
          </a:xfrm>
        </p:grpSpPr>
        <p:sp>
          <p:nvSpPr>
            <p:cNvPr id="61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18" name="Google Shape;41;g1c43546b9f8_1_0"/>
          <p:cNvGrpSpPr/>
          <p:nvPr/>
        </p:nvGrpSpPr>
        <p:grpSpPr>
          <a:xfrm>
            <a:off x="5463783" y="2891247"/>
            <a:ext cx="184501" cy="184501"/>
            <a:chOff x="0" y="0"/>
            <a:chExt cx="184500" cy="184500"/>
          </a:xfrm>
        </p:grpSpPr>
        <p:sp>
          <p:nvSpPr>
            <p:cNvPr id="61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21" name="Google Shape;41;g1c43546b9f8_1_0"/>
          <p:cNvGrpSpPr/>
          <p:nvPr/>
        </p:nvGrpSpPr>
        <p:grpSpPr>
          <a:xfrm>
            <a:off x="6288268" y="2883263"/>
            <a:ext cx="184501" cy="184501"/>
            <a:chOff x="0" y="0"/>
            <a:chExt cx="184500" cy="184500"/>
          </a:xfrm>
        </p:grpSpPr>
        <p:sp>
          <p:nvSpPr>
            <p:cNvPr id="61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622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23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24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627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" y="1230471"/>
            <a:ext cx="7188481" cy="403535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2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30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1" name="Google Shape;32;g1c5b3192445_6_6"/>
          <p:cNvSpPr txBox="1"/>
          <p:nvPr/>
        </p:nvSpPr>
        <p:spPr>
          <a:xfrm>
            <a:off x="7406051" y="772867"/>
            <a:ext cx="2590801" cy="382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 선택 후 품목추가 클릭 시 품목명, 분류코드, 단가, 단위, 공급업체, 비고 등 입력하여 해당 업체의 품목을 추가 가능 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34" name="Google Shape;41;g1c43546b9f8_1_0"/>
          <p:cNvGrpSpPr/>
          <p:nvPr/>
        </p:nvGrpSpPr>
        <p:grpSpPr>
          <a:xfrm>
            <a:off x="6288268" y="2883263"/>
            <a:ext cx="184501" cy="184501"/>
            <a:chOff x="0" y="0"/>
            <a:chExt cx="184500" cy="184500"/>
          </a:xfrm>
        </p:grpSpPr>
        <p:sp>
          <p:nvSpPr>
            <p:cNvPr id="63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35" name="직선 화살표 연결선 4"/>
          <p:cNvSpPr/>
          <p:nvPr/>
        </p:nvSpPr>
        <p:spPr>
          <a:xfrm flipH="1" flipV="1">
            <a:off x="5615939" y="2644139"/>
            <a:ext cx="672329" cy="297181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3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3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64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288638"/>
            <a:ext cx="7145263" cy="408417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4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44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" name="Google Shape;32;g1c5b3192445_6_6"/>
          <p:cNvSpPr txBox="1"/>
          <p:nvPr/>
        </p:nvSpPr>
        <p:spPr>
          <a:xfrm>
            <a:off x="7406051" y="772867"/>
            <a:ext cx="2590801" cy="336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 선택 후 품목추가 클릭 시 품목명, 분류코드, 단가, 단위, 공급업체, 비고 등 입력하여 해당 업체의 품목을 수정 가능</a:t>
            </a:r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48" name="Google Shape;41;g1c43546b9f8_1_0"/>
          <p:cNvGrpSpPr/>
          <p:nvPr/>
        </p:nvGrpSpPr>
        <p:grpSpPr>
          <a:xfrm>
            <a:off x="5546897" y="2847050"/>
            <a:ext cx="184501" cy="184501"/>
            <a:chOff x="0" y="0"/>
            <a:chExt cx="184500" cy="184500"/>
          </a:xfrm>
        </p:grpSpPr>
        <p:sp>
          <p:nvSpPr>
            <p:cNvPr id="64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49" name="직선 화살표 연결선 4"/>
          <p:cNvSpPr/>
          <p:nvPr/>
        </p:nvSpPr>
        <p:spPr>
          <a:xfrm flipH="1" flipV="1">
            <a:off x="5280660" y="2491739"/>
            <a:ext cx="344669" cy="440342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5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5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스크린샷 2023-05-21 오전 1.21.27.png" descr="스크린샷 2023-05-21 오전 1.21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71" y="1515132"/>
            <a:ext cx="6806271" cy="382773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65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5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58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9" name="Google Shape;32;g1c5b3192445_6_6"/>
          <p:cNvSpPr txBox="1"/>
          <p:nvPr/>
        </p:nvSpPr>
        <p:spPr>
          <a:xfrm>
            <a:off x="7256099" y="772867"/>
            <a:ext cx="2590801" cy="424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재고 관리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업체가 등록한 품목에 대한 재고를 보여</a:t>
            </a:r>
          </a:p>
          <a:p>
            <a:pPr>
              <a:lnSpc>
                <a:spcPct val="150000"/>
              </a:lnSpc>
              <a:defRPr sz="1000"/>
            </a:pPr>
            <a:r>
              <a:t>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발주상태는 양호, 발주요청, 발주완료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관리자가 발주 요청 시 알림이 전송됨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물건 발송 후 업체별 재고 관리 리스트에서 ‘발주요청’을 더블클릭해서 ‘발주완료‘  상태로 변경해줌</a:t>
            </a:r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62" name="Google Shape;41;g1c43546b9f8_1_0"/>
          <p:cNvGrpSpPr/>
          <p:nvPr/>
        </p:nvGrpSpPr>
        <p:grpSpPr>
          <a:xfrm>
            <a:off x="4246608" y="1831899"/>
            <a:ext cx="184501" cy="184501"/>
            <a:chOff x="0" y="0"/>
            <a:chExt cx="184500" cy="184500"/>
          </a:xfrm>
        </p:grpSpPr>
        <p:sp>
          <p:nvSpPr>
            <p:cNvPr id="6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65" name="Google Shape;41;g1c43546b9f8_1_0"/>
          <p:cNvGrpSpPr/>
          <p:nvPr/>
        </p:nvGrpSpPr>
        <p:grpSpPr>
          <a:xfrm>
            <a:off x="5102208" y="4226516"/>
            <a:ext cx="184501" cy="184501"/>
            <a:chOff x="0" y="0"/>
            <a:chExt cx="184500" cy="184500"/>
          </a:xfrm>
        </p:grpSpPr>
        <p:sp>
          <p:nvSpPr>
            <p:cNvPr id="6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6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6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6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재고 관리 리스트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67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" y="1380965"/>
            <a:ext cx="7197001" cy="409607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7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74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5" name="Google Shape;32;g1c5b3192445_6_6"/>
          <p:cNvSpPr txBox="1"/>
          <p:nvPr/>
        </p:nvSpPr>
        <p:spPr>
          <a:xfrm>
            <a:off x="7256099" y="528221"/>
            <a:ext cx="2590801" cy="558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재고 관리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업체가 등록한 품목에 대한 재고를 보여</a:t>
            </a:r>
          </a:p>
          <a:p>
            <a:pPr>
              <a:lnSpc>
                <a:spcPct val="150000"/>
              </a:lnSpc>
              <a:defRPr sz="1000"/>
            </a:pPr>
            <a:r>
              <a:t>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발주상태는 양호, 발주요청, 발주완료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매일 9시 상태 변경 알림 (물건이 도착했다면 발주 상태를 변경해주세요!)가 뜸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업체별 재고 관리 리스트에 들어오면 발주상태가 ‘발주요청‘ 이었던 품목이 물건이 도착하여 ‘발주완료＇로 자동 변경된 것을 확인. 업체는 물건이 도착했다면 ‘발주완료’를 더블 클릭하여 ‘양호‘로 변경해줌  (DB INSERT)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78" name="Google Shape;41;g1c43546b9f8_1_0"/>
          <p:cNvGrpSpPr/>
          <p:nvPr/>
        </p:nvGrpSpPr>
        <p:grpSpPr>
          <a:xfrm>
            <a:off x="4544135" y="1772393"/>
            <a:ext cx="184501" cy="184501"/>
            <a:chOff x="0" y="0"/>
            <a:chExt cx="184500" cy="184500"/>
          </a:xfrm>
        </p:grpSpPr>
        <p:sp>
          <p:nvSpPr>
            <p:cNvPr id="67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81" name="Google Shape;41;g1c43546b9f8_1_0"/>
          <p:cNvGrpSpPr/>
          <p:nvPr/>
        </p:nvGrpSpPr>
        <p:grpSpPr>
          <a:xfrm>
            <a:off x="5072455" y="4060295"/>
            <a:ext cx="184501" cy="184501"/>
            <a:chOff x="0" y="0"/>
            <a:chExt cx="184500" cy="184500"/>
          </a:xfrm>
        </p:grpSpPr>
        <p:sp>
          <p:nvSpPr>
            <p:cNvPr id="67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84" name="Google Shape;41;g1c43546b9f8_1_0"/>
          <p:cNvGrpSpPr/>
          <p:nvPr/>
        </p:nvGrpSpPr>
        <p:grpSpPr>
          <a:xfrm>
            <a:off x="5058099" y="4346197"/>
            <a:ext cx="184501" cy="184501"/>
            <a:chOff x="0" y="0"/>
            <a:chExt cx="184500" cy="184500"/>
          </a:xfrm>
        </p:grpSpPr>
        <p:sp>
          <p:nvSpPr>
            <p:cNvPr id="68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8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8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8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재고 관리 리스트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스크린샷 2023-05-21 오전 12.42.18.png" descr="스크린샷 2023-05-21 오전 12.42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9" y="1449651"/>
            <a:ext cx="7037685" cy="3958698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691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92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693" name="Google Shape;32;g1c5b3192445_6_6"/>
          <p:cNvSpPr txBox="1"/>
          <p:nvPr/>
        </p:nvSpPr>
        <p:spPr>
          <a:xfrm>
            <a:off x="7315200" y="1135811"/>
            <a:ext cx="2590800" cy="322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스케줄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(1) 캘린더</a:t>
            </a:r>
          </a:p>
          <a:p>
            <a:pPr>
              <a:defRPr sz="900"/>
            </a:pPr>
            <a:r>
              <a:t>청소팀의 스케줄을 캘린더로 확인할 수 있다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(2) 알림 창</a:t>
            </a:r>
          </a:p>
          <a:p>
            <a:pPr>
              <a:defRPr sz="900"/>
            </a:pPr>
            <a:r>
              <a:t>캘린더 아래 알림 창에서 최신 체크리스트 요청을 확인할 수 있다</a:t>
            </a:r>
          </a:p>
          <a:p>
            <a:pPr>
              <a:defRPr sz="900"/>
            </a:pPr>
            <a:r>
              <a:t>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(3) 체크리스트</a:t>
            </a:r>
          </a:p>
          <a:p>
            <a:pPr>
              <a:defRPr sz="900"/>
            </a:pPr>
            <a:r>
              <a:t>체크리스트 체크박스를 이용하여 요청을 승인할 수 있다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(4) 오늘</a:t>
            </a:r>
          </a:p>
          <a:p>
            <a:pPr>
              <a:defRPr sz="900"/>
            </a:pPr>
            <a:r>
              <a:t>오늘 버튼을 누르면 현재 날짜로 이동한다</a:t>
            </a:r>
          </a:p>
          <a:p>
            <a:pPr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(5) 객실 청소상태 보고</a:t>
            </a:r>
          </a:p>
          <a:p>
            <a:pPr>
              <a:defRPr sz="900"/>
            </a:pPr>
            <a:r>
              <a:t>버튼을 누르면 보고 모달창이 열림</a:t>
            </a:r>
          </a:p>
          <a:p>
            <a:pPr>
              <a:defRPr sz="900"/>
            </a:pPr>
            <a:br/>
            <a:br/>
            <a:br/>
            <a:endParaRPr/>
          </a:p>
        </p:txBody>
      </p:sp>
      <p:graphicFrame>
        <p:nvGraphicFramePr>
          <p:cNvPr id="694" name="Google Shape;195;g1cb191d33e4_2_78"/>
          <p:cNvGraphicFramePr/>
          <p:nvPr/>
        </p:nvGraphicFramePr>
        <p:xfrm>
          <a:off x="7315200" y="4207430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스케줄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97" name="Google Shape;41;g1c43546b9f8_1_0"/>
          <p:cNvGrpSpPr/>
          <p:nvPr/>
        </p:nvGrpSpPr>
        <p:grpSpPr>
          <a:xfrm>
            <a:off x="3049264" y="2329711"/>
            <a:ext cx="184501" cy="184501"/>
            <a:chOff x="0" y="0"/>
            <a:chExt cx="184500" cy="184500"/>
          </a:xfrm>
        </p:grpSpPr>
        <p:sp>
          <p:nvSpPr>
            <p:cNvPr id="69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00" name="Google Shape;41;g1c43546b9f8_1_0"/>
          <p:cNvGrpSpPr/>
          <p:nvPr/>
        </p:nvGrpSpPr>
        <p:grpSpPr>
          <a:xfrm>
            <a:off x="3049264" y="4343789"/>
            <a:ext cx="184501" cy="184501"/>
            <a:chOff x="0" y="0"/>
            <a:chExt cx="184500" cy="184500"/>
          </a:xfrm>
        </p:grpSpPr>
        <p:sp>
          <p:nvSpPr>
            <p:cNvPr id="69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03" name="Google Shape;41;g1c43546b9f8_1_0"/>
          <p:cNvGrpSpPr/>
          <p:nvPr/>
        </p:nvGrpSpPr>
        <p:grpSpPr>
          <a:xfrm>
            <a:off x="1389936" y="2139999"/>
            <a:ext cx="184501" cy="184501"/>
            <a:chOff x="0" y="0"/>
            <a:chExt cx="184500" cy="184500"/>
          </a:xfrm>
        </p:grpSpPr>
        <p:sp>
          <p:nvSpPr>
            <p:cNvPr id="70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06" name="Google Shape;41;g1c43546b9f8_1_0"/>
          <p:cNvGrpSpPr/>
          <p:nvPr/>
        </p:nvGrpSpPr>
        <p:grpSpPr>
          <a:xfrm>
            <a:off x="3838157" y="2000362"/>
            <a:ext cx="184501" cy="184501"/>
            <a:chOff x="0" y="0"/>
            <a:chExt cx="184500" cy="184500"/>
          </a:xfrm>
        </p:grpSpPr>
        <p:sp>
          <p:nvSpPr>
            <p:cNvPr id="70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70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</a:t>
            </a:r>
          </a:p>
        </p:txBody>
      </p:sp>
      <p:sp>
        <p:nvSpPr>
          <p:cNvPr id="70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70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 메인화면 &gt; 스케줄</a:t>
            </a:r>
          </a:p>
        </p:txBody>
      </p:sp>
      <p:grpSp>
        <p:nvGrpSpPr>
          <p:cNvPr id="712" name="Google Shape;41;g1c43546b9f8_1_0"/>
          <p:cNvGrpSpPr/>
          <p:nvPr/>
        </p:nvGrpSpPr>
        <p:grpSpPr>
          <a:xfrm>
            <a:off x="2722982" y="1933969"/>
            <a:ext cx="184501" cy="184501"/>
            <a:chOff x="0" y="0"/>
            <a:chExt cx="184500" cy="184500"/>
          </a:xfrm>
        </p:grpSpPr>
        <p:sp>
          <p:nvSpPr>
            <p:cNvPr id="71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9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0" y="889393"/>
            <a:ext cx="5082435" cy="571358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9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92" name="Google Shape;32;g1c5b3192445_6_6"/>
          <p:cNvSpPr txBox="1"/>
          <p:nvPr/>
        </p:nvSpPr>
        <p:spPr>
          <a:xfrm>
            <a:off x="7315200" y="255019"/>
            <a:ext cx="2590800" cy="5272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객실조회_날짜형 + 결제</a:t>
            </a:r>
          </a:p>
          <a:p>
            <a:pPr>
              <a:defRPr sz="9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선택한 날짜의 모든 객실예약 내역을 보여줌, 동시에 객실 선택 후 결제가 이루어짐</a:t>
            </a:r>
          </a:p>
          <a:p>
            <a:pPr>
              <a:lnSpc>
                <a:spcPct val="150000"/>
              </a:lnSpc>
              <a:defRPr sz="9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해당 날짜에 대한 모든 예약 내역을 보여줄 수 있어야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상단 캘린더에는 선택된 날짜가 표시되며 하단에는 객실별 예약 상태가 표기 되어야 함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객실 선택 리스트에는 객실의 설명과 사진 금액이 기재되어 있어야 하며 항목은 (객실 명,객실사진,예약 상태,기준/최대인원,기간,인원,,금액) 으로 이루어져 있음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카드결제 API 페이지로 이동되어야한다.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선택된 총 합계 금액만큼 결제가 될 수 있어야한다.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결제가 완료되면 결제 내역 확인 페이지로 이동 되어야한다.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결제가 실패되면 결제 실패 알림이 뜰 수 있어야한다.</a:t>
            </a:r>
          </a:p>
          <a:p>
            <a:pPr>
              <a:defRPr sz="900"/>
            </a:pPr>
            <a:br/>
            <a:br/>
            <a:br/>
            <a:br/>
            <a:br/>
            <a:r>
              <a:t> </a:t>
            </a:r>
          </a:p>
        </p:txBody>
      </p:sp>
      <p:grpSp>
        <p:nvGrpSpPr>
          <p:cNvPr id="95" name="Google Shape;41;g1c43546b9f8_1_0"/>
          <p:cNvGrpSpPr/>
          <p:nvPr/>
        </p:nvGrpSpPr>
        <p:grpSpPr>
          <a:xfrm>
            <a:off x="1599423" y="1920625"/>
            <a:ext cx="184501" cy="184501"/>
            <a:chOff x="0" y="0"/>
            <a:chExt cx="184500" cy="184500"/>
          </a:xfrm>
        </p:grpSpPr>
        <p:sp>
          <p:nvSpPr>
            <p:cNvPr id="9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8" name="Google Shape;41;g1c43546b9f8_1_0"/>
          <p:cNvGrpSpPr/>
          <p:nvPr/>
        </p:nvGrpSpPr>
        <p:grpSpPr>
          <a:xfrm>
            <a:off x="1599423" y="3336749"/>
            <a:ext cx="184501" cy="184501"/>
            <a:chOff x="0" y="0"/>
            <a:chExt cx="184500" cy="184500"/>
          </a:xfrm>
        </p:grpSpPr>
        <p:sp>
          <p:nvSpPr>
            <p:cNvPr id="9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1" name="Google Shape;41;g1c43546b9f8_1_0"/>
          <p:cNvGrpSpPr/>
          <p:nvPr/>
        </p:nvGrpSpPr>
        <p:grpSpPr>
          <a:xfrm>
            <a:off x="1507173" y="4969864"/>
            <a:ext cx="184501" cy="184501"/>
            <a:chOff x="0" y="0"/>
            <a:chExt cx="184500" cy="184500"/>
          </a:xfrm>
        </p:grpSpPr>
        <p:sp>
          <p:nvSpPr>
            <p:cNvPr id="9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102" name="Google Shape;195;g1cb191d33e4_2_78"/>
          <p:cNvGraphicFramePr/>
          <p:nvPr/>
        </p:nvGraphicFramePr>
        <p:xfrm>
          <a:off x="7315200" y="5062115"/>
          <a:ext cx="2472601" cy="126802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" name="Google Shape;30;g1c5b3192445_6_6"/>
          <p:cNvSpPr txBox="1"/>
          <p:nvPr/>
        </p:nvSpPr>
        <p:spPr>
          <a:xfrm>
            <a:off x="4672539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0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0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71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71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717" name="Google Shape;32;g1c5b3192445_6_6"/>
          <p:cNvSpPr txBox="1"/>
          <p:nvPr/>
        </p:nvSpPr>
        <p:spPr>
          <a:xfrm>
            <a:off x="7315200" y="1135811"/>
            <a:ext cx="2590800" cy="170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스케줄</a:t>
            </a:r>
          </a:p>
          <a:p>
            <a:pPr>
              <a:defRPr sz="900"/>
            </a:pPr>
            <a:endParaRPr sz="1000"/>
          </a:p>
          <a:p>
            <a:pPr marL="100263" indent="-100263">
              <a:buSzPct val="100000"/>
              <a:buChar char="-"/>
              <a:defRPr sz="900"/>
            </a:pPr>
            <a:r>
              <a:rPr sz="1000"/>
              <a:t>청소완료한 객실, 해당 청소부 소속, 청소완료 후의 객실사진, 애로사항 및 특이사항 등을 기재할 수 있음</a:t>
            </a:r>
          </a:p>
          <a:p>
            <a:pPr>
              <a:defRPr sz="900"/>
            </a:pPr>
            <a:endParaRPr sz="1000"/>
          </a:p>
          <a:p>
            <a:pPr>
              <a:defRPr sz="900"/>
            </a:pPr>
            <a:r>
              <a:rPr sz="1000"/>
              <a:t>- 전송 버튼 클릭시 관리자에게 전송</a:t>
            </a:r>
            <a:br/>
            <a:br/>
            <a:br/>
            <a:endParaRPr/>
          </a:p>
        </p:txBody>
      </p:sp>
      <p:graphicFrame>
        <p:nvGraphicFramePr>
          <p:cNvPr id="718" name="Google Shape;195;g1cb191d33e4_2_78"/>
          <p:cNvGraphicFramePr/>
          <p:nvPr/>
        </p:nvGraphicFramePr>
        <p:xfrm>
          <a:off x="7315200" y="4207430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스케줄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9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</a:t>
            </a:r>
          </a:p>
        </p:txBody>
      </p:sp>
      <p:sp>
        <p:nvSpPr>
          <p:cNvPr id="720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721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 메인화면 &gt; 스케줄</a:t>
            </a:r>
          </a:p>
        </p:txBody>
      </p:sp>
      <p:pic>
        <p:nvPicPr>
          <p:cNvPr id="722" name="스크린샷 2023-05-21 오전 12.45.21.png" descr="스크린샷 2023-05-21 오전 12.45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8" y="1791546"/>
            <a:ext cx="6868006" cy="3849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0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0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10" name="Google Shape;32;g1c5b3192445_6_6"/>
          <p:cNvSpPr txBox="1"/>
          <p:nvPr/>
        </p:nvSpPr>
        <p:spPr>
          <a:xfrm>
            <a:off x="7315200" y="1135811"/>
            <a:ext cx="2590800" cy="371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결제내역 확인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 예약(결제) 이후 페이지가 요청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예약한 객실정보는 객실명, 이용기간, 예약인원, 요금, 합계 등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결제 정보는 총금액, 결제방법, 입금자명 등이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예약정보에는 예약번호, 예약자명, 핸드폰번호 등 출력  </a:t>
            </a:r>
          </a:p>
          <a:p>
            <a:pPr>
              <a:defRPr sz="1000"/>
            </a:pPr>
            <a:endParaRPr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pic>
        <p:nvPicPr>
          <p:cNvPr id="111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8" y="1665716"/>
            <a:ext cx="7086798" cy="364917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2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" name="Google Shape;30;g1c5b3192445_6_6"/>
          <p:cNvSpPr txBox="1"/>
          <p:nvPr/>
        </p:nvSpPr>
        <p:spPr>
          <a:xfrm>
            <a:off x="4701255" y="340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1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1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1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20" name="Google Shape;32;g1c5b3192445_6_6"/>
          <p:cNvSpPr txBox="1"/>
          <p:nvPr/>
        </p:nvSpPr>
        <p:spPr>
          <a:xfrm>
            <a:off x="7315200" y="1135810"/>
            <a:ext cx="2590800" cy="3539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마이페이지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가입된 회원의 정보를 보여주는 페이지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가입된 회원의 상세 정보를 보여줄 수 있어야 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예약된 전체 내역을 보여 줄 수 있어야한다.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[내 정보 수정] 버튼 클릭시 내 정보 수정 페이지로 이동되어야 한다.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121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395912"/>
            <a:ext cx="7078800" cy="406617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30;g1c5b3192445_6_6"/>
          <p:cNvSpPr txBox="1"/>
          <p:nvPr/>
        </p:nvSpPr>
        <p:spPr>
          <a:xfrm>
            <a:off x="4691683" y="20801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2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2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2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30" name="Google Shape;32;g1c5b3192445_6_6"/>
          <p:cNvSpPr txBox="1"/>
          <p:nvPr/>
        </p:nvSpPr>
        <p:spPr>
          <a:xfrm>
            <a:off x="7315200" y="1135811"/>
            <a:ext cx="2590800" cy="362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비밀번호 찾기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회원 계정의 비밀번호를 찾아주는 기능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가입된 계정 또는 아이디 기준으로 비밀번호를 발송해주는 기능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설정된 비밀번호는 암호화 되고, 임시 비밀번호를 이메일로 발송해준다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변경된 비밀번호로 로그인 될 수 있어야 한다</a:t>
            </a:r>
          </a:p>
          <a:p>
            <a:pPr>
              <a:lnSpc>
                <a:spcPct val="150000"/>
              </a:lnSpc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131" name="Google Shape;195;g1cb191d33e4_2_78"/>
          <p:cNvGraphicFramePr/>
          <p:nvPr/>
        </p:nvGraphicFramePr>
        <p:xfrm>
          <a:off x="7315200" y="4576772"/>
          <a:ext cx="2472601" cy="1268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169940"/>
            <a:ext cx="7101737" cy="477849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oogle Shape;30;g1c5b3192445_6_6"/>
          <p:cNvSpPr txBox="1"/>
          <p:nvPr/>
        </p:nvSpPr>
        <p:spPr>
          <a:xfrm>
            <a:off x="4701255" y="29766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3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3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화면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3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40" name="Google Shape;32;g1c5b3192445_6_6"/>
          <p:cNvSpPr txBox="1"/>
          <p:nvPr/>
        </p:nvSpPr>
        <p:spPr>
          <a:xfrm>
            <a:off x="7315200" y="1135810"/>
            <a:ext cx="2590800" cy="2656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관리자, 매니저 로그인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ts val="1000"/>
              <a:buAutoNum type="arabicPeriod"/>
              <a:defRPr sz="1000"/>
            </a:pPr>
            <a:r>
              <a:t>아이디는 사번 , 입력시 세션값저장</a:t>
            </a:r>
          </a:p>
          <a:p>
            <a:pPr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관리자</a:t>
            </a:r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매니저(프론트)</a:t>
            </a:r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외부업체</a:t>
            </a:r>
          </a:p>
          <a:p>
            <a:pPr>
              <a:defRPr sz="1000"/>
            </a:pPr>
            <a:r>
              <a:t> </a:t>
            </a:r>
          </a:p>
          <a:p>
            <a:pPr>
              <a:defRPr sz="1000"/>
            </a:pPr>
            <a:r>
              <a:t>3. 1번의 값이 맞지 않을 경우 뜨는 alert창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endParaRPr/>
          </a:p>
        </p:txBody>
      </p:sp>
      <p:sp>
        <p:nvSpPr>
          <p:cNvPr id="141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pic>
        <p:nvPicPr>
          <p:cNvPr id="1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662300"/>
            <a:ext cx="7010597" cy="32862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3" name="Google Shape;195;g1cb191d33e4_2_78"/>
          <p:cNvGraphicFramePr/>
          <p:nvPr/>
        </p:nvGraphicFramePr>
        <p:xfrm>
          <a:off x="7315200" y="4576772"/>
          <a:ext cx="2472601" cy="415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4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메인화면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나눔고딕"/>
        <a:ea typeface="나눔고딕"/>
        <a:cs typeface="나눔고딕"/>
      </a:majorFont>
      <a:minorFont>
        <a:latin typeface="나눔고딕"/>
        <a:ea typeface="나눔고딕"/>
        <a:cs typeface="나눔고딕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나눔고딕"/>
        <a:ea typeface="나눔고딕"/>
        <a:cs typeface="나눔고딕"/>
      </a:majorFont>
      <a:minorFont>
        <a:latin typeface="나눔고딕"/>
        <a:ea typeface="나눔고딕"/>
        <a:cs typeface="나눔고딕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3869</Words>
  <Application>Microsoft Office PowerPoint</Application>
  <PresentationFormat>A4 용지(210x297mm)</PresentationFormat>
  <Paragraphs>1346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나눔고딕</vt:lpstr>
      <vt:lpstr>Helvetica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김희진</dc:creator>
  <cp:lastModifiedBy>김희진</cp:lastModifiedBy>
  <cp:revision>2</cp:revision>
  <dcterms:modified xsi:type="dcterms:W3CDTF">2023-05-21T02:23:15Z</dcterms:modified>
</cp:coreProperties>
</file>